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9"/>
  </p:notesMasterIdLst>
  <p:sldIdLst>
    <p:sldId id="256" r:id="rId2"/>
    <p:sldId id="258" r:id="rId3"/>
    <p:sldId id="272" r:id="rId4"/>
    <p:sldId id="275" r:id="rId5"/>
    <p:sldId id="257" r:id="rId6"/>
    <p:sldId id="274" r:id="rId7"/>
    <p:sldId id="263" r:id="rId8"/>
    <p:sldId id="268" r:id="rId9"/>
    <p:sldId id="261" r:id="rId10"/>
    <p:sldId id="273" r:id="rId11"/>
    <p:sldId id="259" r:id="rId12"/>
    <p:sldId id="264" r:id="rId13"/>
    <p:sldId id="271" r:id="rId14"/>
    <p:sldId id="267" r:id="rId15"/>
    <p:sldId id="260" r:id="rId16"/>
    <p:sldId id="266" r:id="rId17"/>
    <p:sldId id="269" r:id="rId1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6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1" d="100"/>
          <a:sy n="71" d="100"/>
        </p:scale>
        <p:origin x="30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6E796-89C2-4F1C-BBB6-7EFB687D0B5E}" type="datetimeFigureOut">
              <a:rPr lang="en-US" smtClean="0"/>
              <a:t>6/29/2023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9BDDE-8D0E-43BA-8213-5944AE6000D5}" type="slidenum">
              <a:rPr lang="en-US" smtClean="0"/>
              <a:t>‹#›</a:t>
            </a:fld>
            <a:endParaRPr lang="en-US"/>
          </a:p>
        </p:txBody>
      </p:sp>
    </p:spTree>
    <p:extLst>
      <p:ext uri="{BB962C8B-B14F-4D97-AF65-F5344CB8AC3E}">
        <p14:creationId xmlns:p14="http://schemas.microsoft.com/office/powerpoint/2010/main" val="249658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9BDDE-8D0E-43BA-8213-5944AE6000D5}" type="slidenum">
              <a:rPr lang="en-US" smtClean="0"/>
              <a:t>16</a:t>
            </a:fld>
            <a:endParaRPr lang="en-US"/>
          </a:p>
        </p:txBody>
      </p:sp>
    </p:spTree>
    <p:extLst>
      <p:ext uri="{BB962C8B-B14F-4D97-AF65-F5344CB8AC3E}">
        <p14:creationId xmlns:p14="http://schemas.microsoft.com/office/powerpoint/2010/main" val="288506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B63A-851C-46D4-B2A4-17D3323F4A6A}"/>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CE405A32-7614-4FB6-9674-EC488B01F3B0}"/>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CE08FD70-25B9-4E77-9671-8685FEAEC3E4}"/>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5" name="Footer Placeholder 4">
            <a:extLst>
              <a:ext uri="{FF2B5EF4-FFF2-40B4-BE49-F238E27FC236}">
                <a16:creationId xmlns:a16="http://schemas.microsoft.com/office/drawing/2014/main" id="{DCFFE2F1-E478-479B-8BD0-486208B28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7B971-A7D8-41C6-A375-CF4F4A7BB207}"/>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99040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B8EB-78D4-4C3B-8C36-34B2AEB3E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DB7438-0465-477C-B6D0-6E1BEFAC22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94030-EF67-4496-AFCC-37FBBAF2A198}"/>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5" name="Footer Placeholder 4">
            <a:extLst>
              <a:ext uri="{FF2B5EF4-FFF2-40B4-BE49-F238E27FC236}">
                <a16:creationId xmlns:a16="http://schemas.microsoft.com/office/drawing/2014/main" id="{A6535E57-A9B0-42FA-90A4-791F942BD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9AEE0-0E44-477A-ACB4-029BF782D2FA}"/>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292513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C6020-0E75-43CF-9CE0-1ECDB07B7CC5}"/>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5B7395-0D55-496E-8E1D-E30F49B8F31C}"/>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D18DA-7122-47D2-9197-4E41EDC5F484}"/>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5" name="Footer Placeholder 4">
            <a:extLst>
              <a:ext uri="{FF2B5EF4-FFF2-40B4-BE49-F238E27FC236}">
                <a16:creationId xmlns:a16="http://schemas.microsoft.com/office/drawing/2014/main" id="{13AF7941-623A-48C2-B9B8-887FBCC86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E8B3D-44D8-41CC-BA98-51BAD0C49041}"/>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78789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FDE5-5E5B-4934-9C59-681456BDD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DA534-F4CE-45B2-85FC-9A2EB5B940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70767-2354-4186-AE79-8E36B316F0BA}"/>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5" name="Footer Placeholder 4">
            <a:extLst>
              <a:ext uri="{FF2B5EF4-FFF2-40B4-BE49-F238E27FC236}">
                <a16:creationId xmlns:a16="http://schemas.microsoft.com/office/drawing/2014/main" id="{34E9289A-7E2D-4072-9953-4A6EAEB8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7D409-6957-4C69-8504-B5BC6F1E3A50}"/>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43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A266-4C0D-4190-9B80-7A55AE7245EC}"/>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C84ED84B-7EC2-4A49-84D7-10C9F92A6EE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2116B-C52A-4FD7-9FEA-7F5A1F84E3A8}"/>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5" name="Footer Placeholder 4">
            <a:extLst>
              <a:ext uri="{FF2B5EF4-FFF2-40B4-BE49-F238E27FC236}">
                <a16:creationId xmlns:a16="http://schemas.microsoft.com/office/drawing/2014/main" id="{F0F37C88-2672-4C2E-B6A0-2AD8456F6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9652E-064B-445F-A0F4-DA842C8CC02B}"/>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35482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3640-6D36-4AD7-902C-2FC0E1D8C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16E3-9D6A-4852-9901-AC1849996EC9}"/>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B462B8-7ECC-416A-AE9C-31D146444257}"/>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951239-399D-4CD0-B068-9171DBCA0B7E}"/>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6" name="Footer Placeholder 5">
            <a:extLst>
              <a:ext uri="{FF2B5EF4-FFF2-40B4-BE49-F238E27FC236}">
                <a16:creationId xmlns:a16="http://schemas.microsoft.com/office/drawing/2014/main" id="{17B1D099-391F-4927-A0C1-979C3C736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83C4B-302C-475D-BC1A-41C913E0C906}"/>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105132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F0CB-5F89-4375-B1ED-00D37338FD66}"/>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76C11-6814-4A76-902A-06C6327B5211}"/>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07AEB707-7A7B-4BED-88DF-C6D952FE66BA}"/>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6335A-37FF-40D0-94CB-6745C0383774}"/>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2724D8A7-1EE2-428A-A4F2-968887A379B3}"/>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9986A-94D4-4F77-80ED-022BB9FAD818}"/>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8" name="Footer Placeholder 7">
            <a:extLst>
              <a:ext uri="{FF2B5EF4-FFF2-40B4-BE49-F238E27FC236}">
                <a16:creationId xmlns:a16="http://schemas.microsoft.com/office/drawing/2014/main" id="{4E79FE30-ED87-4E36-AC69-C80F0E1449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5F8F6-49A8-41AC-B1A6-8E886C8133B0}"/>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42434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AE2D-17F1-4F60-BEAB-1C3D973D7A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DCE804-1EB9-4ED8-A0D3-FE6E60B1B243}"/>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4" name="Footer Placeholder 3">
            <a:extLst>
              <a:ext uri="{FF2B5EF4-FFF2-40B4-BE49-F238E27FC236}">
                <a16:creationId xmlns:a16="http://schemas.microsoft.com/office/drawing/2014/main" id="{B570A226-8F38-4D67-A26B-B38C64B6D5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1BBE20-8B49-4CC1-BCE2-87914C8825F0}"/>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362238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3636E-4B81-4497-9087-CF1AE49AFFEF}"/>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3" name="Footer Placeholder 2">
            <a:extLst>
              <a:ext uri="{FF2B5EF4-FFF2-40B4-BE49-F238E27FC236}">
                <a16:creationId xmlns:a16="http://schemas.microsoft.com/office/drawing/2014/main" id="{9696DECE-A5FA-4E19-9127-FF54BC9F0A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50334D-A661-4AA5-B015-4B0C8A2E2155}"/>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33993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AA69-4DA3-4168-9D1A-0ED818D6FCB6}"/>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FA2437CA-156B-4B33-BED0-F03EE3BBB3B0}"/>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34AE5F-722C-466D-966C-613D6E61639F}"/>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1410BF24-E458-4A9B-8916-C2454B7F8A44}"/>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6" name="Footer Placeholder 5">
            <a:extLst>
              <a:ext uri="{FF2B5EF4-FFF2-40B4-BE49-F238E27FC236}">
                <a16:creationId xmlns:a16="http://schemas.microsoft.com/office/drawing/2014/main" id="{384E9BBF-5C13-4117-9F5C-EE04723A2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8C254-0F24-4738-A074-2E28E2816C1B}"/>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38865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00FC-5D3D-4960-A901-954DD62784E0}"/>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619BCF3-74ED-45F2-BF10-7A44AA247133}"/>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E3954208-E3CE-45CE-A5F3-B339FED76B54}"/>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5F6A90BD-3897-4D46-A11C-627D12418834}"/>
              </a:ext>
            </a:extLst>
          </p:cNvPr>
          <p:cNvSpPr>
            <a:spLocks noGrp="1"/>
          </p:cNvSpPr>
          <p:nvPr>
            <p:ph type="dt" sz="half" idx="10"/>
          </p:nvPr>
        </p:nvSpPr>
        <p:spPr/>
        <p:txBody>
          <a:bodyPr/>
          <a:lstStyle/>
          <a:p>
            <a:fld id="{D5E41DEE-B3E4-4186-B848-C334BBFBA3C4}" type="datetimeFigureOut">
              <a:rPr lang="en-US" smtClean="0"/>
              <a:t>6/29/2023</a:t>
            </a:fld>
            <a:endParaRPr lang="en-US"/>
          </a:p>
        </p:txBody>
      </p:sp>
      <p:sp>
        <p:nvSpPr>
          <p:cNvPr id="6" name="Footer Placeholder 5">
            <a:extLst>
              <a:ext uri="{FF2B5EF4-FFF2-40B4-BE49-F238E27FC236}">
                <a16:creationId xmlns:a16="http://schemas.microsoft.com/office/drawing/2014/main" id="{839A5CE0-FD49-4DC5-BCB5-985308862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7AC02-CB6B-454F-A9A8-471A504AC549}"/>
              </a:ext>
            </a:extLst>
          </p:cNvPr>
          <p:cNvSpPr>
            <a:spLocks noGrp="1"/>
          </p:cNvSpPr>
          <p:nvPr>
            <p:ph type="sldNum" sz="quarter" idx="12"/>
          </p:nvPr>
        </p:nvSpPr>
        <p:spPr/>
        <p:txBody>
          <a:bodyPr/>
          <a:lstStyle/>
          <a:p>
            <a:fld id="{171403FA-67DF-4441-B48E-9D679F180492}" type="slidenum">
              <a:rPr lang="en-US" smtClean="0"/>
              <a:t>‹#›</a:t>
            </a:fld>
            <a:endParaRPr lang="en-US"/>
          </a:p>
        </p:txBody>
      </p:sp>
    </p:spTree>
    <p:extLst>
      <p:ext uri="{BB962C8B-B14F-4D97-AF65-F5344CB8AC3E}">
        <p14:creationId xmlns:p14="http://schemas.microsoft.com/office/powerpoint/2010/main" val="245138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DB047-C493-4EE0-8E99-7F6A3F29BC0E}"/>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C4AE0-6F31-458D-BA01-34FBE48DAC7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A5FA6-A1A9-46A0-8ADC-128704917DBB}"/>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D5E41DEE-B3E4-4186-B848-C334BBFBA3C4}" type="datetimeFigureOut">
              <a:rPr lang="en-US" smtClean="0"/>
              <a:t>6/29/2023</a:t>
            </a:fld>
            <a:endParaRPr lang="en-US"/>
          </a:p>
        </p:txBody>
      </p:sp>
      <p:sp>
        <p:nvSpPr>
          <p:cNvPr id="5" name="Footer Placeholder 4">
            <a:extLst>
              <a:ext uri="{FF2B5EF4-FFF2-40B4-BE49-F238E27FC236}">
                <a16:creationId xmlns:a16="http://schemas.microsoft.com/office/drawing/2014/main" id="{B4646499-145D-4837-94B5-86F7A1A0102E}"/>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5212B9-6534-47A4-AE52-D97B17ADCBBC}"/>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71403FA-67DF-4441-B48E-9D679F180492}" type="slidenum">
              <a:rPr lang="en-US" smtClean="0"/>
              <a:t>‹#›</a:t>
            </a:fld>
            <a:endParaRPr lang="en-US"/>
          </a:p>
        </p:txBody>
      </p:sp>
    </p:spTree>
    <p:extLst>
      <p:ext uri="{BB962C8B-B14F-4D97-AF65-F5344CB8AC3E}">
        <p14:creationId xmlns:p14="http://schemas.microsoft.com/office/powerpoint/2010/main" val="4051219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lta.com/us/en/baggage/overview" TargetMode="External"/><Relationship Id="rId7" Type="http://schemas.openxmlformats.org/officeDocument/2006/relationships/hyperlink" Target="https://upgradedpoints.com/travel/airlines/spirit-airlines-baggage-fees/" TargetMode="External"/><Relationship Id="rId2" Type="http://schemas.openxmlformats.org/officeDocument/2006/relationships/hyperlink" Target="https://www.seatguru.com/airlines/Frontier_Airlines/baggage.php#:~:text=The%20Frontier%20Airlines%20%28F9%29%20baggage%20policy%20include%20the,equipment%20-%20Certain%20items%20might%20have%20applicable%20fees." TargetMode="External"/><Relationship Id="rId1" Type="http://schemas.openxmlformats.org/officeDocument/2006/relationships/slideLayout" Target="../slideLayouts/slideLayout2.xml"/><Relationship Id="rId6" Type="http://schemas.openxmlformats.org/officeDocument/2006/relationships/hyperlink" Target="https://www.aa.com/i18n/travel-info/baggage/baggage.jsp?anchorEvent=false&amp;from=Nav" TargetMode="External"/><Relationship Id="rId5" Type="http://schemas.openxmlformats.org/officeDocument/2006/relationships/hyperlink" Target="https://www.southwest.com/html/customer-service/baggage/" TargetMode="External"/><Relationship Id="rId4" Type="http://schemas.openxmlformats.org/officeDocument/2006/relationships/hyperlink" Target="https://upgradedpoints.com/travel/airlines/united-airlines-baggage-fe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sa.gov/travel/security-screening/whatcanibring/all"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2B1A-5460-4B32-944D-220D4C1F87D7}"/>
              </a:ext>
            </a:extLst>
          </p:cNvPr>
          <p:cNvSpPr>
            <a:spLocks noGrp="1"/>
          </p:cNvSpPr>
          <p:nvPr>
            <p:ph type="ctrTitle"/>
          </p:nvPr>
        </p:nvSpPr>
        <p:spPr>
          <a:xfrm>
            <a:off x="0" y="6459203"/>
            <a:ext cx="7772400" cy="1465597"/>
          </a:xfrm>
          <a:noFill/>
        </p:spPr>
        <p:txBody>
          <a:bodyPr>
            <a:noAutofit/>
          </a:bodyPr>
          <a:lstStyle/>
          <a:p>
            <a:r>
              <a:rPr lang="en-US" sz="4800" b="1" dirty="0">
                <a:solidFill>
                  <a:srgbClr val="8B6258"/>
                </a:solidFill>
              </a:rPr>
              <a:t>FLIGHT GUIDE: </a:t>
            </a:r>
            <a:br>
              <a:rPr lang="en-US" sz="4800" b="1" dirty="0">
                <a:solidFill>
                  <a:srgbClr val="8B6258"/>
                </a:solidFill>
              </a:rPr>
            </a:br>
            <a:r>
              <a:rPr lang="en-US" sz="4800" b="1" dirty="0">
                <a:solidFill>
                  <a:srgbClr val="8B6258"/>
                </a:solidFill>
              </a:rPr>
              <a:t>SUMMER YOUTH PRACTICUM</a:t>
            </a:r>
          </a:p>
        </p:txBody>
      </p:sp>
      <p:sp>
        <p:nvSpPr>
          <p:cNvPr id="3" name="Subtitle 2">
            <a:extLst>
              <a:ext uri="{FF2B5EF4-FFF2-40B4-BE49-F238E27FC236}">
                <a16:creationId xmlns:a16="http://schemas.microsoft.com/office/drawing/2014/main" id="{E8560C33-9C47-4167-8BAE-610BE89346CC}"/>
              </a:ext>
            </a:extLst>
          </p:cNvPr>
          <p:cNvSpPr>
            <a:spLocks noGrp="1"/>
          </p:cNvSpPr>
          <p:nvPr>
            <p:ph type="subTitle" idx="1"/>
          </p:nvPr>
        </p:nvSpPr>
        <p:spPr>
          <a:xfrm>
            <a:off x="404916" y="8467989"/>
            <a:ext cx="6959433" cy="1177019"/>
          </a:xfrm>
          <a:noFill/>
        </p:spPr>
        <p:txBody>
          <a:bodyPr>
            <a:normAutofit/>
          </a:bodyPr>
          <a:lstStyle/>
          <a:p>
            <a:r>
              <a:rPr lang="en-US" dirty="0">
                <a:solidFill>
                  <a:srgbClr val="8B6258"/>
                </a:solidFill>
              </a:rPr>
              <a:t>PREPARED BY: </a:t>
            </a:r>
          </a:p>
          <a:p>
            <a:r>
              <a:rPr lang="en-US" dirty="0">
                <a:solidFill>
                  <a:srgbClr val="8B6258"/>
                </a:solidFill>
              </a:rPr>
              <a:t>ASHLEY CARLISLE, EDUCATION COORDINATOR</a:t>
            </a:r>
          </a:p>
          <a:p>
            <a:r>
              <a:rPr lang="en-US" dirty="0">
                <a:solidFill>
                  <a:srgbClr val="8B6258"/>
                </a:solidFill>
              </a:rPr>
              <a:t>TAMRA JONES, 2021 EDUCATION INTERN</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4" y="-1"/>
            <a:ext cx="7779784" cy="6031442"/>
          </a:xfrm>
          <a:prstGeom prst="rect">
            <a:avLst/>
          </a:prstGeom>
          <a:solidFill>
            <a:srgbClr val="8B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916" y="365584"/>
            <a:ext cx="6959433" cy="530598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Picture 5">
            <a:extLst>
              <a:ext uri="{FF2B5EF4-FFF2-40B4-BE49-F238E27FC236}">
                <a16:creationId xmlns:a16="http://schemas.microsoft.com/office/drawing/2014/main" id="{5CF58FD4-03AC-40FF-9962-51C31E7D64E3}"/>
              </a:ext>
            </a:extLst>
          </p:cNvPr>
          <p:cNvPicPr>
            <a:picLocks noChangeAspect="1"/>
          </p:cNvPicPr>
          <p:nvPr/>
        </p:nvPicPr>
        <p:blipFill rotWithShape="1">
          <a:blip r:embed="rId2"/>
          <a:srcRect l="65635" t="11473" r="15996" b="50000"/>
          <a:stretch/>
        </p:blipFill>
        <p:spPr>
          <a:xfrm>
            <a:off x="551098" y="1098883"/>
            <a:ext cx="6662819" cy="3930317"/>
          </a:xfrm>
          <a:prstGeom prst="rect">
            <a:avLst/>
          </a:prstGeom>
        </p:spPr>
      </p:pic>
    </p:spTree>
    <p:extLst>
      <p:ext uri="{BB962C8B-B14F-4D97-AF65-F5344CB8AC3E}">
        <p14:creationId xmlns:p14="http://schemas.microsoft.com/office/powerpoint/2010/main" val="118532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75E5-FD7F-4FFF-A9F2-0B89FA2E0DD6}"/>
              </a:ext>
            </a:extLst>
          </p:cNvPr>
          <p:cNvSpPr>
            <a:spLocks noGrp="1"/>
          </p:cNvSpPr>
          <p:nvPr>
            <p:ph type="title"/>
          </p:nvPr>
        </p:nvSpPr>
        <p:spPr>
          <a:xfrm>
            <a:off x="669181" y="516255"/>
            <a:ext cx="6703695" cy="763894"/>
          </a:xfrm>
        </p:spPr>
        <p:txBody>
          <a:bodyPr>
            <a:normAutofit/>
          </a:bodyPr>
          <a:lstStyle/>
          <a:p>
            <a:pPr algn="ctr"/>
            <a:r>
              <a:rPr lang="en-US" sz="4000" b="1" dirty="0">
                <a:solidFill>
                  <a:srgbClr val="8B6258"/>
                </a:solidFill>
              </a:rPr>
              <a:t>WHAT TO EXPECT AT SECURITY</a:t>
            </a:r>
          </a:p>
        </p:txBody>
      </p:sp>
      <p:sp>
        <p:nvSpPr>
          <p:cNvPr id="3" name="Content Placeholder 2">
            <a:extLst>
              <a:ext uri="{FF2B5EF4-FFF2-40B4-BE49-F238E27FC236}">
                <a16:creationId xmlns:a16="http://schemas.microsoft.com/office/drawing/2014/main" id="{06F09C51-81BD-4D45-8685-6F14C17E6F00}"/>
              </a:ext>
            </a:extLst>
          </p:cNvPr>
          <p:cNvSpPr>
            <a:spLocks noGrp="1"/>
          </p:cNvSpPr>
          <p:nvPr>
            <p:ph idx="1"/>
          </p:nvPr>
        </p:nvSpPr>
        <p:spPr>
          <a:xfrm>
            <a:off x="534352" y="1285815"/>
            <a:ext cx="6973352" cy="4910823"/>
          </a:xfrm>
        </p:spPr>
        <p:txBody>
          <a:bodyPr>
            <a:normAutofit fontScale="92500"/>
          </a:bodyPr>
          <a:lstStyle/>
          <a:p>
            <a:r>
              <a:rPr lang="en-US" sz="2400" dirty="0"/>
              <a:t>There will be a long line: so, arrive EARLY! </a:t>
            </a:r>
          </a:p>
          <a:p>
            <a:r>
              <a:rPr lang="en-US" sz="2400" dirty="0"/>
              <a:t>At the line, you will have to take off your shoes, jacket, belt, watch, jewelry and COMPLETELY empty out your pockets – you will place all these items into a plastic bin</a:t>
            </a:r>
          </a:p>
          <a:p>
            <a:r>
              <a:rPr lang="en-US" sz="2400" dirty="0"/>
              <a:t>If you have any electronics in your bag: you will have to place them into their own separate plastic bin (laptops, phones, iPad) </a:t>
            </a:r>
          </a:p>
          <a:p>
            <a:r>
              <a:rPr lang="en-US" sz="2400" dirty="0"/>
              <a:t>Backpacks, purses, and small suitcases will be put on the line then pushed down the line to be scanned</a:t>
            </a:r>
          </a:p>
          <a:p>
            <a:r>
              <a:rPr lang="en-US" sz="2400" dirty="0"/>
              <a:t>Stay by your bin until it gets pushed into the tunnel where it is then scanned, then you will be guided into the security clearance area </a:t>
            </a:r>
          </a:p>
          <a:p>
            <a:r>
              <a:rPr lang="en-US" sz="2400" dirty="0"/>
              <a:t>Once you have been cleared, you can collect all your items! Be sure to grab everything from the plastic bins. </a:t>
            </a:r>
          </a:p>
          <a:p>
            <a:endParaRPr lang="en-US" sz="2400" dirty="0"/>
          </a:p>
        </p:txBody>
      </p:sp>
      <p:pic>
        <p:nvPicPr>
          <p:cNvPr id="4" name="Picture 3">
            <a:extLst>
              <a:ext uri="{FF2B5EF4-FFF2-40B4-BE49-F238E27FC236}">
                <a16:creationId xmlns:a16="http://schemas.microsoft.com/office/drawing/2014/main" id="{FE0205F9-8907-4185-B2C9-A3030BCEE8B8}"/>
              </a:ext>
            </a:extLst>
          </p:cNvPr>
          <p:cNvPicPr>
            <a:picLocks noChangeAspect="1"/>
          </p:cNvPicPr>
          <p:nvPr/>
        </p:nvPicPr>
        <p:blipFill>
          <a:blip r:embed="rId2"/>
          <a:stretch>
            <a:fillRect/>
          </a:stretch>
        </p:blipFill>
        <p:spPr>
          <a:xfrm>
            <a:off x="1159702" y="6196638"/>
            <a:ext cx="5452995" cy="3632960"/>
          </a:xfrm>
          <a:prstGeom prst="rect">
            <a:avLst/>
          </a:prstGeom>
          <a:ln w="38100">
            <a:solidFill>
              <a:srgbClr val="8B6258"/>
            </a:solidFill>
          </a:ln>
        </p:spPr>
      </p:pic>
    </p:spTree>
    <p:extLst>
      <p:ext uri="{BB962C8B-B14F-4D97-AF65-F5344CB8AC3E}">
        <p14:creationId xmlns:p14="http://schemas.microsoft.com/office/powerpoint/2010/main" val="281405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6F846F-59AD-420E-B714-38980B34EE1D}"/>
              </a:ext>
            </a:extLst>
          </p:cNvPr>
          <p:cNvSpPr txBox="1">
            <a:spLocks/>
          </p:cNvSpPr>
          <p:nvPr/>
        </p:nvSpPr>
        <p:spPr>
          <a:xfrm>
            <a:off x="68179" y="356441"/>
            <a:ext cx="7636042" cy="940732"/>
          </a:xfrm>
          <a:prstGeom prst="rect">
            <a:avLst/>
          </a:prstGeom>
        </p:spPr>
        <p:txBody>
          <a:bodyPr vert="horz" lIns="91440" tIns="45720" rIns="91440" bIns="45720" rtlCol="0" anchor="ctr">
            <a:normAutofit/>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algn="ctr"/>
            <a:r>
              <a:rPr lang="en-US" sz="4000" b="1" dirty="0">
                <a:solidFill>
                  <a:srgbClr val="8B6258"/>
                </a:solidFill>
              </a:rPr>
              <a:t>BAGGAGE</a:t>
            </a:r>
          </a:p>
        </p:txBody>
      </p:sp>
      <p:sp>
        <p:nvSpPr>
          <p:cNvPr id="5" name="TextBox 4">
            <a:extLst>
              <a:ext uri="{FF2B5EF4-FFF2-40B4-BE49-F238E27FC236}">
                <a16:creationId xmlns:a16="http://schemas.microsoft.com/office/drawing/2014/main" id="{1B0DCAD5-55FC-4E9A-9BEA-9013D05FE644}"/>
              </a:ext>
            </a:extLst>
          </p:cNvPr>
          <p:cNvSpPr txBox="1"/>
          <p:nvPr/>
        </p:nvSpPr>
        <p:spPr>
          <a:xfrm>
            <a:off x="234811" y="1337046"/>
            <a:ext cx="7302777" cy="7971413"/>
          </a:xfrm>
          <a:prstGeom prst="rect">
            <a:avLst/>
          </a:prstGeom>
          <a:noFill/>
        </p:spPr>
        <p:txBody>
          <a:bodyPr wrap="square" rtlCol="0">
            <a:spAutoFit/>
          </a:bodyPr>
          <a:lstStyle/>
          <a:p>
            <a:pPr marL="342900" indent="-342900">
              <a:buFont typeface="+mj-lt"/>
              <a:buAutoNum type="arabicPeriod"/>
            </a:pPr>
            <a:r>
              <a:rPr lang="en-US" sz="2400" b="1" dirty="0"/>
              <a:t>A PERSONAL ITEM</a:t>
            </a:r>
            <a:r>
              <a:rPr lang="en-US" sz="2400" dirty="0"/>
              <a:t>: purse, handbag, backpack, laptop bag, suitcase</a:t>
            </a:r>
          </a:p>
          <a:p>
            <a:pPr marL="800100" lvl="1" indent="-342900">
              <a:buFont typeface="Wingdings" panose="05000000000000000000" pitchFamily="2" charset="2"/>
              <a:buChar char="§"/>
            </a:pPr>
            <a:r>
              <a:rPr lang="en-US" sz="2400" dirty="0"/>
              <a:t>Able to fit underneath the airplane seats</a:t>
            </a:r>
          </a:p>
          <a:p>
            <a:pPr marL="800100" lvl="1" indent="-342900">
              <a:buFont typeface="Wingdings" panose="05000000000000000000" pitchFamily="2" charset="2"/>
              <a:buChar char="§"/>
            </a:pPr>
            <a:r>
              <a:rPr lang="en-US" sz="2400" dirty="0"/>
              <a:t>Carry through the airport, security, and take it on the plane with you</a:t>
            </a:r>
          </a:p>
          <a:p>
            <a:pPr marL="342900" indent="-342900">
              <a:buFont typeface="+mj-lt"/>
              <a:buAutoNum type="arabicPeriod"/>
            </a:pPr>
            <a:r>
              <a:rPr lang="en-US" sz="2400" b="1" dirty="0"/>
              <a:t>A CARRY ON</a:t>
            </a:r>
            <a:r>
              <a:rPr lang="en-US" sz="2400" dirty="0"/>
              <a:t>: small suitcase, duffel bag </a:t>
            </a:r>
          </a:p>
          <a:p>
            <a:pPr marL="800100" lvl="1" indent="-342900">
              <a:buFont typeface="Wingdings" panose="05000000000000000000" pitchFamily="2" charset="2"/>
              <a:buChar char="§"/>
            </a:pPr>
            <a:r>
              <a:rPr lang="en-US" sz="2400" dirty="0"/>
              <a:t>It needs to be able to fit in the overhead bin of airplane (storage above the airplane seats)</a:t>
            </a:r>
          </a:p>
          <a:p>
            <a:pPr marL="800100" lvl="1" indent="-342900">
              <a:buFont typeface="Wingdings" panose="05000000000000000000" pitchFamily="2" charset="2"/>
              <a:buChar char="§"/>
            </a:pPr>
            <a:r>
              <a:rPr lang="en-US" sz="2400" dirty="0"/>
              <a:t>Carry through the airport, security, and take it on the plane with you</a:t>
            </a:r>
          </a:p>
          <a:p>
            <a:pPr marL="342900" indent="-342900">
              <a:buFont typeface="+mj-lt"/>
              <a:buAutoNum type="arabicPeriod"/>
            </a:pPr>
            <a:r>
              <a:rPr lang="en-US" sz="2400" b="1" dirty="0"/>
              <a:t>A CHECKED BAGGAGE: </a:t>
            </a:r>
            <a:r>
              <a:rPr lang="en-US" sz="2400" dirty="0"/>
              <a:t>large suite case (does not exceed 50 pounds) that you check at the airline ticket counter, may be associated with fees</a:t>
            </a:r>
          </a:p>
          <a:p>
            <a:pPr marL="800100" lvl="1" indent="-342900">
              <a:buFont typeface="Wingdings" panose="05000000000000000000" pitchFamily="2" charset="2"/>
              <a:buChar char="§"/>
            </a:pPr>
            <a:r>
              <a:rPr lang="en-US" sz="2400" dirty="0"/>
              <a:t>Airline workers will place a tag on the suitcase and place it behind them to be put under the plane storage</a:t>
            </a:r>
          </a:p>
          <a:p>
            <a:pPr marL="800100" lvl="1" indent="-342900">
              <a:buFont typeface="Wingdings" panose="05000000000000000000" pitchFamily="2" charset="2"/>
              <a:buChar char="§"/>
            </a:pPr>
            <a:r>
              <a:rPr lang="en-US" sz="2400" dirty="0"/>
              <a:t>Do not carry to security or take on the plane with you – since you checked the baggage the airline will take it </a:t>
            </a:r>
          </a:p>
          <a:p>
            <a:endParaRPr lang="en-US" sz="2400" dirty="0"/>
          </a:p>
          <a:p>
            <a:r>
              <a:rPr lang="en-US" sz="1600" dirty="0"/>
              <a:t>P.S. It is good to attach a ribbon or name tag onto your carry on and luggage, so you can easily identify the checked baggage in baggage claim </a:t>
            </a:r>
          </a:p>
        </p:txBody>
      </p:sp>
    </p:spTree>
    <p:extLst>
      <p:ext uri="{BB962C8B-B14F-4D97-AF65-F5344CB8AC3E}">
        <p14:creationId xmlns:p14="http://schemas.microsoft.com/office/powerpoint/2010/main" val="325439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5A8A-2A5C-4EDE-8159-B1D7CACA082A}"/>
              </a:ext>
            </a:extLst>
          </p:cNvPr>
          <p:cNvSpPr>
            <a:spLocks noGrp="1"/>
          </p:cNvSpPr>
          <p:nvPr>
            <p:ph type="title"/>
          </p:nvPr>
        </p:nvSpPr>
        <p:spPr>
          <a:xfrm>
            <a:off x="364232" y="534337"/>
            <a:ext cx="6703695" cy="559636"/>
          </a:xfrm>
        </p:spPr>
        <p:txBody>
          <a:bodyPr>
            <a:noAutofit/>
          </a:bodyPr>
          <a:lstStyle/>
          <a:p>
            <a:pPr algn="ctr"/>
            <a:r>
              <a:rPr lang="en-US" sz="4000" b="1" dirty="0">
                <a:solidFill>
                  <a:srgbClr val="8B6258"/>
                </a:solidFill>
              </a:rPr>
              <a:t>CHECKED BAGGAGE</a:t>
            </a:r>
          </a:p>
        </p:txBody>
      </p:sp>
      <p:sp>
        <p:nvSpPr>
          <p:cNvPr id="3" name="Content Placeholder 2">
            <a:extLst>
              <a:ext uri="{FF2B5EF4-FFF2-40B4-BE49-F238E27FC236}">
                <a16:creationId xmlns:a16="http://schemas.microsoft.com/office/drawing/2014/main" id="{CCFB1338-CAF5-4993-9E08-13DD9D3FD674}"/>
              </a:ext>
            </a:extLst>
          </p:cNvPr>
          <p:cNvSpPr>
            <a:spLocks noGrp="1"/>
          </p:cNvSpPr>
          <p:nvPr>
            <p:ph idx="1"/>
          </p:nvPr>
        </p:nvSpPr>
        <p:spPr>
          <a:xfrm>
            <a:off x="364232" y="1474973"/>
            <a:ext cx="6969508" cy="7542027"/>
          </a:xfrm>
        </p:spPr>
        <p:txBody>
          <a:bodyPr>
            <a:normAutofit/>
          </a:bodyPr>
          <a:lstStyle/>
          <a:p>
            <a:r>
              <a:rPr lang="en-US" sz="2400" dirty="0"/>
              <a:t>You will give your checked baggage to the airline people BEFORE going through airport security, you will have to wait in line, go to the counter, provide your ID, then they will charge you for checked baggage put a tag on it then take it. Here you can also have them print your boarding pass (YOU WILL  NEED THIS TO GET THRU SECURITY AND BOARD ON THE PLANE)</a:t>
            </a:r>
          </a:p>
          <a:p>
            <a:r>
              <a:rPr lang="en-US" sz="2400" dirty="0"/>
              <a:t>Depending on your airline &amp; ticket: you may have to pay for a checked bag, costs vary so be sure you keep that in mind as you pack and go to the airport</a:t>
            </a:r>
          </a:p>
          <a:p>
            <a:r>
              <a:rPr lang="en-US" sz="2400" dirty="0"/>
              <a:t>Checked bags can’t exceed 50 lbs., if it does you have to pay extra (extra can range from $30-75)</a:t>
            </a:r>
          </a:p>
          <a:p>
            <a:r>
              <a:rPr lang="en-US" sz="2400" dirty="0"/>
              <a:t>In your checked baggage: </a:t>
            </a:r>
          </a:p>
          <a:p>
            <a:pPr lvl="1"/>
            <a:r>
              <a:rPr lang="en-US" sz="2145" dirty="0"/>
              <a:t>You are allowed to bring big liquids &amp; gels (bottles of shampoo, conditioner, body soap, hairspray, perfume, cologne, etc.) </a:t>
            </a:r>
          </a:p>
          <a:p>
            <a:pPr marL="0" indent="0">
              <a:buNone/>
            </a:pPr>
            <a:endParaRPr lang="en-US" sz="2400" dirty="0"/>
          </a:p>
          <a:p>
            <a:pPr marL="0" indent="0">
              <a:buNone/>
            </a:pPr>
            <a:r>
              <a:rPr lang="en-US" sz="1600" dirty="0"/>
              <a:t>Helpful Tip:  Due to the air pressure changes that occur while flying, bottled items expand and can leak their contents all over your bag. It is frustrating when this happens so to help with this, it may be a good idea to put lotions, body wash, shampoo and conditioner etc. into a Ziploc bag to avoid it getting all over everything just in case this does occur.   </a:t>
            </a:r>
          </a:p>
        </p:txBody>
      </p:sp>
    </p:spTree>
    <p:extLst>
      <p:ext uri="{BB962C8B-B14F-4D97-AF65-F5344CB8AC3E}">
        <p14:creationId xmlns:p14="http://schemas.microsoft.com/office/powerpoint/2010/main" val="251633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9E99-16DF-45A8-92DC-F7BAFFC42E56}"/>
              </a:ext>
            </a:extLst>
          </p:cNvPr>
          <p:cNvSpPr>
            <a:spLocks noGrp="1"/>
          </p:cNvSpPr>
          <p:nvPr>
            <p:ph type="title"/>
          </p:nvPr>
        </p:nvSpPr>
        <p:spPr>
          <a:xfrm>
            <a:off x="534352" y="385666"/>
            <a:ext cx="6703695" cy="1226376"/>
          </a:xfrm>
        </p:spPr>
        <p:txBody>
          <a:bodyPr>
            <a:normAutofit/>
          </a:bodyPr>
          <a:lstStyle/>
          <a:p>
            <a:pPr algn="ctr"/>
            <a:r>
              <a:rPr lang="en-US" sz="4000" b="1" dirty="0">
                <a:solidFill>
                  <a:schemeClr val="accent2">
                    <a:lumMod val="50000"/>
                  </a:schemeClr>
                </a:solidFill>
              </a:rPr>
              <a:t>CARRY ON ITEMS </a:t>
            </a:r>
          </a:p>
        </p:txBody>
      </p:sp>
      <p:sp>
        <p:nvSpPr>
          <p:cNvPr id="3" name="Content Placeholder 2">
            <a:extLst>
              <a:ext uri="{FF2B5EF4-FFF2-40B4-BE49-F238E27FC236}">
                <a16:creationId xmlns:a16="http://schemas.microsoft.com/office/drawing/2014/main" id="{B63835DE-F080-436D-B85D-5EB6C123D6AB}"/>
              </a:ext>
            </a:extLst>
          </p:cNvPr>
          <p:cNvSpPr>
            <a:spLocks noGrp="1"/>
          </p:cNvSpPr>
          <p:nvPr>
            <p:ph idx="1"/>
          </p:nvPr>
        </p:nvSpPr>
        <p:spPr>
          <a:xfrm>
            <a:off x="267175" y="1828800"/>
            <a:ext cx="7238048" cy="5634134"/>
          </a:xfrm>
        </p:spPr>
        <p:txBody>
          <a:bodyPr>
            <a:normAutofit lnSpcReduction="10000"/>
          </a:bodyPr>
          <a:lstStyle/>
          <a:p>
            <a:pPr marL="0" indent="0">
              <a:buNone/>
            </a:pPr>
            <a:r>
              <a:rPr lang="en-US" sz="2400" dirty="0"/>
              <a:t>Some things to bring that will help make your flight more enjoyable! </a:t>
            </a:r>
          </a:p>
          <a:p>
            <a:pPr lvl="1">
              <a:buFont typeface="Wingdings" panose="05000000000000000000" pitchFamily="2" charset="2"/>
              <a:buChar char="§"/>
            </a:pPr>
            <a:r>
              <a:rPr lang="en-US" sz="2400" dirty="0"/>
              <a:t> Comfy clothes </a:t>
            </a:r>
          </a:p>
          <a:p>
            <a:pPr lvl="1">
              <a:buFont typeface="Wingdings" panose="05000000000000000000" pitchFamily="2" charset="2"/>
              <a:buChar char="§"/>
            </a:pPr>
            <a:r>
              <a:rPr lang="en-US" sz="2400" dirty="0"/>
              <a:t> Comfy mask</a:t>
            </a:r>
          </a:p>
          <a:p>
            <a:pPr lvl="1">
              <a:buFont typeface="Wingdings" panose="05000000000000000000" pitchFamily="2" charset="2"/>
              <a:buChar char="§"/>
            </a:pPr>
            <a:r>
              <a:rPr lang="en-US" sz="2400" dirty="0"/>
              <a:t> Headphones </a:t>
            </a:r>
          </a:p>
          <a:p>
            <a:pPr lvl="1">
              <a:buFont typeface="Wingdings" panose="05000000000000000000" pitchFamily="2" charset="2"/>
              <a:buChar char="§"/>
            </a:pPr>
            <a:r>
              <a:rPr lang="en-US" sz="2400" dirty="0"/>
              <a:t> Travel pillow </a:t>
            </a:r>
          </a:p>
          <a:p>
            <a:pPr lvl="1">
              <a:buFont typeface="Wingdings" panose="05000000000000000000" pitchFamily="2" charset="2"/>
              <a:buChar char="§"/>
            </a:pPr>
            <a:r>
              <a:rPr lang="en-US" sz="2400" dirty="0"/>
              <a:t> Travel blanket</a:t>
            </a:r>
          </a:p>
          <a:p>
            <a:pPr lvl="1">
              <a:buFont typeface="Wingdings" panose="05000000000000000000" pitchFamily="2" charset="2"/>
              <a:buChar char="§"/>
            </a:pPr>
            <a:r>
              <a:rPr lang="en-US" sz="2400" dirty="0"/>
              <a:t> Reading Material</a:t>
            </a:r>
          </a:p>
          <a:p>
            <a:pPr lvl="1">
              <a:buFont typeface="Wingdings" panose="05000000000000000000" pitchFamily="2" charset="2"/>
              <a:buChar char="§"/>
            </a:pPr>
            <a:r>
              <a:rPr lang="en-US" sz="2400" dirty="0"/>
              <a:t> Crosswords</a:t>
            </a:r>
          </a:p>
          <a:p>
            <a:pPr lvl="1">
              <a:buFont typeface="Wingdings" panose="05000000000000000000" pitchFamily="2" charset="2"/>
              <a:buChar char="§"/>
            </a:pPr>
            <a:r>
              <a:rPr lang="en-US" sz="2400" dirty="0"/>
              <a:t> Sunglasses </a:t>
            </a:r>
          </a:p>
          <a:p>
            <a:pPr lvl="1">
              <a:buFont typeface="Wingdings" panose="05000000000000000000" pitchFamily="2" charset="2"/>
              <a:buChar char="§"/>
            </a:pPr>
            <a:r>
              <a:rPr lang="en-US" sz="2400" dirty="0"/>
              <a:t> Chapstick </a:t>
            </a:r>
          </a:p>
          <a:p>
            <a:pPr lvl="1">
              <a:buFont typeface="Wingdings" panose="05000000000000000000" pitchFamily="2" charset="2"/>
              <a:buChar char="§"/>
            </a:pPr>
            <a:r>
              <a:rPr lang="en-US" sz="2400" dirty="0"/>
              <a:t> Chewing Gum and other snacks </a:t>
            </a:r>
          </a:p>
          <a:p>
            <a:pPr lvl="1">
              <a:buFont typeface="Wingdings" panose="05000000000000000000" pitchFamily="2" charset="2"/>
              <a:buChar char="§"/>
            </a:pPr>
            <a:r>
              <a:rPr lang="en-US" sz="2400" dirty="0"/>
              <a:t> Earbuds</a:t>
            </a:r>
          </a:p>
          <a:p>
            <a:pPr lvl="1">
              <a:buFont typeface="Wingdings" panose="05000000000000000000" pitchFamily="2" charset="2"/>
              <a:buChar char="§"/>
            </a:pPr>
            <a:r>
              <a:rPr lang="en-US" sz="2400" dirty="0"/>
              <a:t> Tylenol</a:t>
            </a:r>
          </a:p>
          <a:p>
            <a:pPr lvl="1">
              <a:buFont typeface="Wingdings" panose="05000000000000000000" pitchFamily="2" charset="2"/>
              <a:buChar char="§"/>
            </a:pPr>
            <a:r>
              <a:rPr lang="en-US" sz="2400" dirty="0"/>
              <a:t> Hand sanitizer</a:t>
            </a:r>
          </a:p>
          <a:p>
            <a:pPr lvl="1">
              <a:buFont typeface="Wingdings" panose="05000000000000000000" pitchFamily="2" charset="2"/>
              <a:buChar char="§"/>
            </a:pPr>
            <a:r>
              <a:rPr lang="en-US" sz="2400" dirty="0"/>
              <a:t> Water Bottle </a:t>
            </a:r>
          </a:p>
        </p:txBody>
      </p:sp>
    </p:spTree>
    <p:extLst>
      <p:ext uri="{BB962C8B-B14F-4D97-AF65-F5344CB8AC3E}">
        <p14:creationId xmlns:p14="http://schemas.microsoft.com/office/powerpoint/2010/main" val="247014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6F846F-59AD-420E-B714-38980B34EE1D}"/>
              </a:ext>
            </a:extLst>
          </p:cNvPr>
          <p:cNvSpPr txBox="1">
            <a:spLocks/>
          </p:cNvSpPr>
          <p:nvPr/>
        </p:nvSpPr>
        <p:spPr>
          <a:xfrm>
            <a:off x="0" y="298479"/>
            <a:ext cx="7636042" cy="940732"/>
          </a:xfrm>
          <a:prstGeom prst="rect">
            <a:avLst/>
          </a:prstGeom>
        </p:spPr>
        <p:txBody>
          <a:bodyPr vert="horz" lIns="91440" tIns="45720" rIns="91440" bIns="45720" rtlCol="0" anchor="ctr">
            <a:normAutofit/>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algn="ctr"/>
            <a:r>
              <a:rPr lang="en-US" sz="4000" b="1" dirty="0">
                <a:solidFill>
                  <a:srgbClr val="8B6258"/>
                </a:solidFill>
              </a:rPr>
              <a:t>BAGGAGE</a:t>
            </a:r>
          </a:p>
        </p:txBody>
      </p:sp>
      <p:sp>
        <p:nvSpPr>
          <p:cNvPr id="5" name="TextBox 4">
            <a:extLst>
              <a:ext uri="{FF2B5EF4-FFF2-40B4-BE49-F238E27FC236}">
                <a16:creationId xmlns:a16="http://schemas.microsoft.com/office/drawing/2014/main" id="{1B0DCAD5-55FC-4E9A-9BEA-9013D05FE644}"/>
              </a:ext>
            </a:extLst>
          </p:cNvPr>
          <p:cNvSpPr txBox="1"/>
          <p:nvPr/>
        </p:nvSpPr>
        <p:spPr>
          <a:xfrm>
            <a:off x="304800" y="1531311"/>
            <a:ext cx="7162800" cy="8863965"/>
          </a:xfrm>
          <a:prstGeom prst="rect">
            <a:avLst/>
          </a:prstGeom>
          <a:noFill/>
        </p:spPr>
        <p:txBody>
          <a:bodyPr wrap="square" rtlCol="0">
            <a:spAutoFit/>
          </a:bodyPr>
          <a:lstStyle/>
          <a:p>
            <a:r>
              <a:rPr lang="en-US" sz="2400" dirty="0"/>
              <a:t>Links to all the airline baggage policy/fees pages: </a:t>
            </a:r>
          </a:p>
          <a:p>
            <a:endParaRPr lang="en-US" sz="2400" b="1" dirty="0"/>
          </a:p>
          <a:p>
            <a:r>
              <a:rPr lang="en-US" sz="2400" b="1" dirty="0"/>
              <a:t>Frontier</a:t>
            </a:r>
          </a:p>
          <a:p>
            <a:r>
              <a:rPr lang="en-US" sz="2400" dirty="0">
                <a:hlinkClick r:id="rId2"/>
              </a:rPr>
              <a:t>Frontier: Baggage Fees and Policy – SeatGuru</a:t>
            </a:r>
            <a:endParaRPr lang="en-US" sz="2400" dirty="0"/>
          </a:p>
          <a:p>
            <a:endParaRPr lang="en-US" sz="2400" b="1" dirty="0"/>
          </a:p>
          <a:p>
            <a:r>
              <a:rPr lang="en-US" sz="2400" b="1" dirty="0"/>
              <a:t>Delta</a:t>
            </a:r>
          </a:p>
          <a:p>
            <a:r>
              <a:rPr lang="en-US" sz="2400" dirty="0">
                <a:hlinkClick r:id="rId3"/>
              </a:rPr>
              <a:t>Baggage Policy and Fees | Delta Air Lines</a:t>
            </a:r>
            <a:endParaRPr lang="en-US" sz="2400" dirty="0"/>
          </a:p>
          <a:p>
            <a:endParaRPr lang="en-US" sz="2400" b="1" dirty="0"/>
          </a:p>
          <a:p>
            <a:r>
              <a:rPr lang="en-US" sz="2400" b="1" dirty="0"/>
              <a:t>United </a:t>
            </a:r>
          </a:p>
          <a:p>
            <a:r>
              <a:rPr lang="en-US" sz="2400" dirty="0">
                <a:hlinkClick r:id="rId4"/>
              </a:rPr>
              <a:t>United Airlines Baggage Fees, Policy &amp; Allowance [2021] (upgradedpoints.com)</a:t>
            </a:r>
            <a:endParaRPr lang="en-US" sz="2400" dirty="0"/>
          </a:p>
          <a:p>
            <a:endParaRPr lang="en-US" sz="2400" b="1" dirty="0"/>
          </a:p>
          <a:p>
            <a:r>
              <a:rPr lang="en-US" sz="2400" b="1" dirty="0"/>
              <a:t>Southwest </a:t>
            </a:r>
          </a:p>
          <a:p>
            <a:r>
              <a:rPr lang="en-US" sz="2400" dirty="0">
                <a:hlinkClick r:id="rId5"/>
              </a:rPr>
              <a:t>Baggage Policies (southwest.com)</a:t>
            </a:r>
            <a:endParaRPr lang="en-US" sz="2400" dirty="0"/>
          </a:p>
          <a:p>
            <a:endParaRPr lang="en-US" sz="2400" b="1" dirty="0"/>
          </a:p>
          <a:p>
            <a:r>
              <a:rPr lang="en-US" sz="2400" b="1" dirty="0"/>
              <a:t>American Airlines </a:t>
            </a:r>
          </a:p>
          <a:p>
            <a:r>
              <a:rPr lang="en-US" sz="2400" dirty="0">
                <a:hlinkClick r:id="rId6"/>
              </a:rPr>
              <a:t>https://www.aa.com/i18n/travel-info/baggage/baggage.jsp?anchorEvent=false&amp;from=Nav</a:t>
            </a:r>
            <a:endParaRPr lang="en-US" sz="2400" dirty="0"/>
          </a:p>
          <a:p>
            <a:endParaRPr lang="en-US" sz="2400" b="1" dirty="0"/>
          </a:p>
          <a:p>
            <a:r>
              <a:rPr lang="en-US" sz="2400" b="1" dirty="0"/>
              <a:t>Spirit </a:t>
            </a:r>
            <a:endParaRPr lang="en-US" sz="2400" dirty="0"/>
          </a:p>
          <a:p>
            <a:r>
              <a:rPr lang="en-US" sz="2400" dirty="0">
                <a:hlinkClick r:id="rId7"/>
              </a:rPr>
              <a:t>Spirit Airlines Baggage Fees &amp; Policy [2021 Update] (upgradedpoints.com)</a:t>
            </a:r>
            <a:endParaRPr lang="en-US" sz="2400" dirty="0"/>
          </a:p>
          <a:p>
            <a:endParaRPr lang="en-US" dirty="0"/>
          </a:p>
        </p:txBody>
      </p:sp>
    </p:spTree>
    <p:extLst>
      <p:ext uri="{BB962C8B-B14F-4D97-AF65-F5344CB8AC3E}">
        <p14:creationId xmlns:p14="http://schemas.microsoft.com/office/powerpoint/2010/main" val="289209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8ABC-08E1-4C76-B929-89C315B467FA}"/>
              </a:ext>
            </a:extLst>
          </p:cNvPr>
          <p:cNvSpPr>
            <a:spLocks noGrp="1"/>
          </p:cNvSpPr>
          <p:nvPr>
            <p:ph type="title"/>
          </p:nvPr>
        </p:nvSpPr>
        <p:spPr>
          <a:xfrm>
            <a:off x="534352" y="471349"/>
            <a:ext cx="6703695" cy="1229115"/>
          </a:xfrm>
        </p:spPr>
        <p:txBody>
          <a:bodyPr>
            <a:normAutofit/>
          </a:bodyPr>
          <a:lstStyle/>
          <a:p>
            <a:pPr algn="ctr"/>
            <a:r>
              <a:rPr lang="en-US" sz="4000" b="1" dirty="0">
                <a:solidFill>
                  <a:srgbClr val="8B6258"/>
                </a:solidFill>
              </a:rPr>
              <a:t>NAVIGATING TO YOUR GATE</a:t>
            </a:r>
          </a:p>
        </p:txBody>
      </p:sp>
      <p:sp>
        <p:nvSpPr>
          <p:cNvPr id="3" name="Content Placeholder 2">
            <a:extLst>
              <a:ext uri="{FF2B5EF4-FFF2-40B4-BE49-F238E27FC236}">
                <a16:creationId xmlns:a16="http://schemas.microsoft.com/office/drawing/2014/main" id="{16ECAC4E-A5C5-4EC2-BA41-19E6651D2E08}"/>
              </a:ext>
            </a:extLst>
          </p:cNvPr>
          <p:cNvSpPr>
            <a:spLocks noGrp="1"/>
          </p:cNvSpPr>
          <p:nvPr>
            <p:ph idx="1"/>
          </p:nvPr>
        </p:nvSpPr>
        <p:spPr>
          <a:xfrm>
            <a:off x="534352" y="1544347"/>
            <a:ext cx="6703695" cy="7684664"/>
          </a:xfrm>
        </p:spPr>
        <p:txBody>
          <a:bodyPr>
            <a:normAutofit/>
          </a:bodyPr>
          <a:lstStyle/>
          <a:p>
            <a:pPr marL="0" indent="0">
              <a:buNone/>
            </a:pPr>
            <a:r>
              <a:rPr lang="en-US" sz="3200" dirty="0"/>
              <a:t>Woohoo! You made it through security- I know that can be the most nerve-racking part of travelling. The good news is, you won't have to go through that again until you are on your way back home! </a:t>
            </a:r>
          </a:p>
          <a:p>
            <a:r>
              <a:rPr lang="en-US" sz="3200" dirty="0"/>
              <a:t>Now that you are through security, find what gate your flight will be leaving from and go to that area. Sign postings are your best friend in airports, they are very thorough, so just follow the signs! </a:t>
            </a:r>
          </a:p>
          <a:p>
            <a:pPr lvl="1"/>
            <a:r>
              <a:rPr lang="en-US" sz="3200" dirty="0"/>
              <a:t>Your gate number should be on your boarding pass, if not, go to the big electric monitors and find your flight number/airline/destination and the gate should be displayed</a:t>
            </a:r>
          </a:p>
        </p:txBody>
      </p:sp>
    </p:spTree>
    <p:extLst>
      <p:ext uri="{BB962C8B-B14F-4D97-AF65-F5344CB8AC3E}">
        <p14:creationId xmlns:p14="http://schemas.microsoft.com/office/powerpoint/2010/main" val="22758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8ABC-08E1-4C76-B929-89C315B467FA}"/>
              </a:ext>
            </a:extLst>
          </p:cNvPr>
          <p:cNvSpPr>
            <a:spLocks noGrp="1"/>
          </p:cNvSpPr>
          <p:nvPr>
            <p:ph type="title"/>
          </p:nvPr>
        </p:nvSpPr>
        <p:spPr>
          <a:xfrm>
            <a:off x="534353" y="26774"/>
            <a:ext cx="6703695" cy="1944159"/>
          </a:xfrm>
        </p:spPr>
        <p:txBody>
          <a:bodyPr>
            <a:normAutofit/>
          </a:bodyPr>
          <a:lstStyle/>
          <a:p>
            <a:pPr algn="ctr"/>
            <a:r>
              <a:rPr lang="en-US" sz="4000" b="1" dirty="0">
                <a:solidFill>
                  <a:srgbClr val="8B6258"/>
                </a:solidFill>
              </a:rPr>
              <a:t>AT THE GATE</a:t>
            </a:r>
          </a:p>
        </p:txBody>
      </p:sp>
      <p:sp>
        <p:nvSpPr>
          <p:cNvPr id="3" name="Content Placeholder 2">
            <a:extLst>
              <a:ext uri="{FF2B5EF4-FFF2-40B4-BE49-F238E27FC236}">
                <a16:creationId xmlns:a16="http://schemas.microsoft.com/office/drawing/2014/main" id="{16ECAC4E-A5C5-4EC2-BA41-19E6651D2E08}"/>
              </a:ext>
            </a:extLst>
          </p:cNvPr>
          <p:cNvSpPr>
            <a:spLocks noGrp="1"/>
          </p:cNvSpPr>
          <p:nvPr>
            <p:ph idx="1"/>
          </p:nvPr>
        </p:nvSpPr>
        <p:spPr>
          <a:xfrm>
            <a:off x="534352" y="1427356"/>
            <a:ext cx="6703695" cy="7961971"/>
          </a:xfrm>
        </p:spPr>
        <p:txBody>
          <a:bodyPr>
            <a:normAutofit lnSpcReduction="10000"/>
          </a:bodyPr>
          <a:lstStyle/>
          <a:p>
            <a:r>
              <a:rPr lang="en-US" sz="3200" dirty="0"/>
              <a:t>Congrats! You made it through the hard part! </a:t>
            </a:r>
          </a:p>
          <a:p>
            <a:r>
              <a:rPr lang="en-US" sz="3200" dirty="0"/>
              <a:t>Once you are at your gate, double check that you are at the correct gate, the screens will usually display your destination, flight number, flight time, and boarding time. </a:t>
            </a:r>
          </a:p>
          <a:p>
            <a:r>
              <a:rPr lang="en-US" sz="3200" dirty="0"/>
              <a:t>Be sure, that you are at your gate by Boarding Time. </a:t>
            </a:r>
          </a:p>
          <a:p>
            <a:pPr lvl="1"/>
            <a:r>
              <a:rPr lang="en-US" sz="2800" dirty="0"/>
              <a:t>The airline will board before the flight and will close the doors about 15-20 minutes before your flight time. </a:t>
            </a:r>
            <a:r>
              <a:rPr lang="en-US" sz="2800" dirty="0">
                <a:solidFill>
                  <a:srgbClr val="FF0000"/>
                </a:solidFill>
              </a:rPr>
              <a:t>IMPORTANT!</a:t>
            </a:r>
            <a:endParaRPr lang="en-US" sz="2800" dirty="0"/>
          </a:p>
          <a:p>
            <a:pPr lvl="2"/>
            <a:r>
              <a:rPr lang="en-US" sz="2400" dirty="0"/>
              <a:t>In Example: If your flight is at 8:30 am, Your Boarding Time may be 8:00am, and they will close airplane door at 8:15am. If you are at your gate at 8:17am, you cannot board your plane and will miss your flight</a:t>
            </a:r>
            <a:r>
              <a:rPr lang="en-US" dirty="0"/>
              <a:t>.  </a:t>
            </a:r>
          </a:p>
          <a:p>
            <a:r>
              <a:rPr lang="en-US" sz="2800" dirty="0"/>
              <a:t>When it is time, they will call your row/seat number. Be sure to have your boarding pass ready to scan, take your seat, and enjoy your flight! </a:t>
            </a:r>
          </a:p>
        </p:txBody>
      </p:sp>
    </p:spTree>
    <p:extLst>
      <p:ext uri="{BB962C8B-B14F-4D97-AF65-F5344CB8AC3E}">
        <p14:creationId xmlns:p14="http://schemas.microsoft.com/office/powerpoint/2010/main" val="265089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A957-65BE-427C-8C26-ACE832C9C4AB}"/>
              </a:ext>
            </a:extLst>
          </p:cNvPr>
          <p:cNvSpPr>
            <a:spLocks noGrp="1"/>
          </p:cNvSpPr>
          <p:nvPr>
            <p:ph type="title"/>
          </p:nvPr>
        </p:nvSpPr>
        <p:spPr>
          <a:xfrm>
            <a:off x="534351" y="0"/>
            <a:ext cx="6703695" cy="1204073"/>
          </a:xfrm>
        </p:spPr>
        <p:txBody>
          <a:bodyPr>
            <a:normAutofit/>
          </a:bodyPr>
          <a:lstStyle/>
          <a:p>
            <a:pPr algn="ctr"/>
            <a:r>
              <a:rPr lang="en-US" sz="4000" b="1" dirty="0">
                <a:solidFill>
                  <a:schemeClr val="accent2">
                    <a:lumMod val="50000"/>
                  </a:schemeClr>
                </a:solidFill>
              </a:rPr>
              <a:t>LOST BAGGAGE</a:t>
            </a:r>
          </a:p>
        </p:txBody>
      </p:sp>
      <p:sp>
        <p:nvSpPr>
          <p:cNvPr id="3" name="Content Placeholder 2">
            <a:extLst>
              <a:ext uri="{FF2B5EF4-FFF2-40B4-BE49-F238E27FC236}">
                <a16:creationId xmlns:a16="http://schemas.microsoft.com/office/drawing/2014/main" id="{8D1B6F4C-E4E2-4562-B8AF-4471ECB4BA73}"/>
              </a:ext>
            </a:extLst>
          </p:cNvPr>
          <p:cNvSpPr>
            <a:spLocks noGrp="1"/>
          </p:cNvSpPr>
          <p:nvPr>
            <p:ph idx="1"/>
          </p:nvPr>
        </p:nvSpPr>
        <p:spPr>
          <a:xfrm>
            <a:off x="534351" y="1226375"/>
            <a:ext cx="6703695" cy="8787161"/>
          </a:xfrm>
        </p:spPr>
        <p:txBody>
          <a:bodyPr>
            <a:noAutofit/>
          </a:bodyPr>
          <a:lstStyle/>
          <a:p>
            <a:r>
              <a:rPr lang="en-US" sz="2300" dirty="0"/>
              <a:t>If you decide that you are going to check a bag, there is potential that the airline might misplace your luggage. If you are standing at baggage claim waiting for your luggage to come onto the designated carousel and it never does. This usually means that the airline has misplaced your luggage. If this happens, these are the steps you want to follow. </a:t>
            </a:r>
          </a:p>
          <a:p>
            <a:pPr marL="291465" lvl="1" indent="0">
              <a:buNone/>
            </a:pPr>
            <a:r>
              <a:rPr lang="en-US" sz="2300" dirty="0"/>
              <a:t>Step 1: Just to be sure, double check that you are at the correct baggage claim</a:t>
            </a:r>
          </a:p>
          <a:p>
            <a:pPr marL="291465" lvl="1" indent="0">
              <a:buNone/>
            </a:pPr>
            <a:r>
              <a:rPr lang="en-US" sz="2300" dirty="0"/>
              <a:t>Step 2: Locate the baggage desk for the airline that operated your </a:t>
            </a:r>
            <a:r>
              <a:rPr lang="en-US" sz="2300" u="sng" dirty="0"/>
              <a:t>final</a:t>
            </a:r>
            <a:r>
              <a:rPr lang="en-US" sz="2300" dirty="0"/>
              <a:t> flight</a:t>
            </a:r>
          </a:p>
          <a:p>
            <a:pPr marL="291465" lvl="1" indent="0">
              <a:buNone/>
            </a:pPr>
            <a:r>
              <a:rPr lang="en-US" sz="2300" dirty="0"/>
              <a:t>Step 3: Inform the agent about your missing bag</a:t>
            </a:r>
          </a:p>
          <a:p>
            <a:pPr marL="291465" lvl="1" indent="0">
              <a:buNone/>
            </a:pPr>
            <a:r>
              <a:rPr lang="en-US" sz="2300" dirty="0"/>
              <a:t>Step 4: File a missing baggage report</a:t>
            </a:r>
          </a:p>
          <a:p>
            <a:pPr lvl="2"/>
            <a:r>
              <a:rPr lang="en-US" sz="2300" b="0" i="0" dirty="0">
                <a:effectLst/>
              </a:rPr>
              <a:t>While you’re filing a report, be sure to ask what the airline is willing to provide for compensation as well as to what extent it will reimburse you.</a:t>
            </a:r>
          </a:p>
          <a:p>
            <a:r>
              <a:rPr lang="en-US" sz="2300" dirty="0"/>
              <a:t>Hopefully, the airline will be able to locate your bag and return it as soon as possible. In the meantime, you may need to purchase essential items while you wait for your items to be returned back to you. (Keep the original  receipts and the airline should reimburse you)</a:t>
            </a:r>
          </a:p>
          <a:p>
            <a:r>
              <a:rPr lang="en-US" sz="2300" dirty="0"/>
              <a:t>Helpful Tip: Bring a carry on and always keep all essential/valuable items with you! </a:t>
            </a:r>
          </a:p>
        </p:txBody>
      </p:sp>
    </p:spTree>
    <p:extLst>
      <p:ext uri="{BB962C8B-B14F-4D97-AF65-F5344CB8AC3E}">
        <p14:creationId xmlns:p14="http://schemas.microsoft.com/office/powerpoint/2010/main" val="165961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75E5-FD7F-4FFF-A9F2-0B89FA2E0DD6}"/>
              </a:ext>
            </a:extLst>
          </p:cNvPr>
          <p:cNvSpPr>
            <a:spLocks noGrp="1"/>
          </p:cNvSpPr>
          <p:nvPr>
            <p:ph type="title"/>
          </p:nvPr>
        </p:nvSpPr>
        <p:spPr>
          <a:xfrm>
            <a:off x="669181" y="516255"/>
            <a:ext cx="6703695" cy="763894"/>
          </a:xfrm>
        </p:spPr>
        <p:txBody>
          <a:bodyPr>
            <a:normAutofit/>
          </a:bodyPr>
          <a:lstStyle/>
          <a:p>
            <a:pPr algn="ctr"/>
            <a:r>
              <a:rPr lang="en-US" sz="4000" b="1" dirty="0">
                <a:solidFill>
                  <a:srgbClr val="8B6258"/>
                </a:solidFill>
              </a:rPr>
              <a:t>WHAT TO EXPECT:</a:t>
            </a:r>
          </a:p>
        </p:txBody>
      </p:sp>
      <p:sp>
        <p:nvSpPr>
          <p:cNvPr id="3" name="Content Placeholder 2">
            <a:extLst>
              <a:ext uri="{FF2B5EF4-FFF2-40B4-BE49-F238E27FC236}">
                <a16:creationId xmlns:a16="http://schemas.microsoft.com/office/drawing/2014/main" id="{06F09C51-81BD-4D45-8685-6F14C17E6F00}"/>
              </a:ext>
            </a:extLst>
          </p:cNvPr>
          <p:cNvSpPr>
            <a:spLocks noGrp="1"/>
          </p:cNvSpPr>
          <p:nvPr>
            <p:ph idx="1"/>
          </p:nvPr>
        </p:nvSpPr>
        <p:spPr>
          <a:xfrm>
            <a:off x="534352" y="1436080"/>
            <a:ext cx="6973352" cy="2765190"/>
          </a:xfrm>
        </p:spPr>
        <p:txBody>
          <a:bodyPr>
            <a:normAutofit lnSpcReduction="10000"/>
          </a:bodyPr>
          <a:lstStyle/>
          <a:p>
            <a:pPr marL="0" indent="0">
              <a:buNone/>
            </a:pPr>
            <a:r>
              <a:rPr lang="en-US" sz="2400" dirty="0"/>
              <a:t>Navigating through the airport can be a scary and stressful process, which is completely okay. </a:t>
            </a:r>
          </a:p>
          <a:p>
            <a:r>
              <a:rPr lang="en-US" sz="2400" dirty="0"/>
              <a:t> Many people, after traveling for years, still feel stressed and anxious. </a:t>
            </a:r>
          </a:p>
          <a:p>
            <a:pPr marL="0" indent="0">
              <a:buNone/>
            </a:pPr>
            <a:r>
              <a:rPr lang="en-US" sz="2400" dirty="0"/>
              <a:t>A good way to prevent that, is to be prepared &amp; arriving early to the airport! We hope that this Flight Guide can help you to prepare you and minimize any stress, anxiousness and fear. </a:t>
            </a:r>
          </a:p>
          <a:p>
            <a:endParaRPr lang="en-US" sz="2400" dirty="0"/>
          </a:p>
        </p:txBody>
      </p:sp>
      <p:pic>
        <p:nvPicPr>
          <p:cNvPr id="5" name="Picture 4">
            <a:extLst>
              <a:ext uri="{FF2B5EF4-FFF2-40B4-BE49-F238E27FC236}">
                <a16:creationId xmlns:a16="http://schemas.microsoft.com/office/drawing/2014/main" id="{A8C6B055-A448-ED07-61E9-7A167EDF5BB7}"/>
              </a:ext>
            </a:extLst>
          </p:cNvPr>
          <p:cNvPicPr>
            <a:picLocks noChangeAspect="1"/>
          </p:cNvPicPr>
          <p:nvPr/>
        </p:nvPicPr>
        <p:blipFill>
          <a:blip r:embed="rId2"/>
          <a:stretch>
            <a:fillRect/>
          </a:stretch>
        </p:blipFill>
        <p:spPr>
          <a:xfrm>
            <a:off x="1674628" y="4369983"/>
            <a:ext cx="4423144" cy="5524834"/>
          </a:xfrm>
          <a:prstGeom prst="rect">
            <a:avLst/>
          </a:prstGeom>
          <a:ln w="38100">
            <a:solidFill>
              <a:srgbClr val="8B6258"/>
            </a:solidFill>
          </a:ln>
        </p:spPr>
      </p:pic>
    </p:spTree>
    <p:extLst>
      <p:ext uri="{BB962C8B-B14F-4D97-AF65-F5344CB8AC3E}">
        <p14:creationId xmlns:p14="http://schemas.microsoft.com/office/powerpoint/2010/main" val="93543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4C4A4D-23F8-414A-896C-F0D078EF49F2}"/>
              </a:ext>
            </a:extLst>
          </p:cNvPr>
          <p:cNvSpPr txBox="1">
            <a:spLocks/>
          </p:cNvSpPr>
          <p:nvPr/>
        </p:nvSpPr>
        <p:spPr>
          <a:xfrm>
            <a:off x="0" y="8134066"/>
            <a:ext cx="7636042" cy="738713"/>
          </a:xfrm>
          <a:prstGeom prst="rect">
            <a:avLst/>
          </a:prstGeom>
        </p:spPr>
        <p:txBody>
          <a:bodyPr>
            <a:normAutofit/>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algn="ctr"/>
            <a:r>
              <a:rPr lang="en-US" sz="4000" b="1" dirty="0">
                <a:solidFill>
                  <a:srgbClr val="8B6258"/>
                </a:solidFill>
              </a:rPr>
              <a:t>___________________ </a:t>
            </a:r>
          </a:p>
        </p:txBody>
      </p:sp>
      <p:sp>
        <p:nvSpPr>
          <p:cNvPr id="7" name="Title 1">
            <a:extLst>
              <a:ext uri="{FF2B5EF4-FFF2-40B4-BE49-F238E27FC236}">
                <a16:creationId xmlns:a16="http://schemas.microsoft.com/office/drawing/2014/main" id="{0162308C-D802-40F6-8778-12B451852004}"/>
              </a:ext>
            </a:extLst>
          </p:cNvPr>
          <p:cNvSpPr txBox="1">
            <a:spLocks/>
          </p:cNvSpPr>
          <p:nvPr/>
        </p:nvSpPr>
        <p:spPr>
          <a:xfrm>
            <a:off x="68178" y="583809"/>
            <a:ext cx="7636042" cy="738713"/>
          </a:xfrm>
          <a:prstGeom prst="rect">
            <a:avLst/>
          </a:prstGeom>
        </p:spPr>
        <p:txBody>
          <a:bodyPr>
            <a:normAutofit/>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algn="ctr"/>
            <a:r>
              <a:rPr lang="en-US" sz="4000" b="1" dirty="0">
                <a:solidFill>
                  <a:srgbClr val="8B6258"/>
                </a:solidFill>
              </a:rPr>
              <a:t>___________________ </a:t>
            </a:r>
          </a:p>
        </p:txBody>
      </p:sp>
      <p:pic>
        <p:nvPicPr>
          <p:cNvPr id="3" name="Picture 2" descr="Diagram&#10;&#10;Description automatically generated">
            <a:extLst>
              <a:ext uri="{FF2B5EF4-FFF2-40B4-BE49-F238E27FC236}">
                <a16:creationId xmlns:a16="http://schemas.microsoft.com/office/drawing/2014/main" id="{A13F7A56-12A0-45FB-8848-26C725667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8" y="1657350"/>
            <a:ext cx="7499684" cy="5822950"/>
          </a:xfrm>
          <a:prstGeom prst="rect">
            <a:avLst/>
          </a:prstGeom>
          <a:ln w="38100">
            <a:solidFill>
              <a:srgbClr val="8B6258"/>
            </a:solidFill>
          </a:ln>
        </p:spPr>
      </p:pic>
    </p:spTree>
    <p:extLst>
      <p:ext uri="{BB962C8B-B14F-4D97-AF65-F5344CB8AC3E}">
        <p14:creationId xmlns:p14="http://schemas.microsoft.com/office/powerpoint/2010/main" val="409958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6842-C94E-4928-81B8-52E009DE05DC}"/>
              </a:ext>
            </a:extLst>
          </p:cNvPr>
          <p:cNvSpPr>
            <a:spLocks noGrp="1"/>
          </p:cNvSpPr>
          <p:nvPr>
            <p:ph type="title"/>
          </p:nvPr>
        </p:nvSpPr>
        <p:spPr>
          <a:xfrm>
            <a:off x="68179" y="271774"/>
            <a:ext cx="7636042" cy="710360"/>
          </a:xfrm>
        </p:spPr>
        <p:txBody>
          <a:bodyPr>
            <a:normAutofit/>
          </a:bodyPr>
          <a:lstStyle/>
          <a:p>
            <a:pPr algn="ctr"/>
            <a:r>
              <a:rPr lang="en-US" sz="4000" b="1" dirty="0">
                <a:solidFill>
                  <a:srgbClr val="8B6258"/>
                </a:solidFill>
              </a:rPr>
              <a:t>BEFORE ARRIVING AT THE AIRPORT </a:t>
            </a:r>
          </a:p>
        </p:txBody>
      </p:sp>
      <p:sp>
        <p:nvSpPr>
          <p:cNvPr id="11" name="TextBox 10">
            <a:extLst>
              <a:ext uri="{FF2B5EF4-FFF2-40B4-BE49-F238E27FC236}">
                <a16:creationId xmlns:a16="http://schemas.microsoft.com/office/drawing/2014/main" id="{BE1C9422-FC68-4E5B-B6AD-EB0838B1BB59}"/>
              </a:ext>
            </a:extLst>
          </p:cNvPr>
          <p:cNvSpPr txBox="1"/>
          <p:nvPr/>
        </p:nvSpPr>
        <p:spPr>
          <a:xfrm>
            <a:off x="449324" y="982134"/>
            <a:ext cx="6873752" cy="6124754"/>
          </a:xfrm>
          <a:prstGeom prst="rect">
            <a:avLst/>
          </a:prstGeom>
          <a:noFill/>
        </p:spPr>
        <p:txBody>
          <a:bodyPr wrap="square" rtlCol="0">
            <a:spAutoFit/>
          </a:bodyPr>
          <a:lstStyle/>
          <a:p>
            <a:r>
              <a:rPr lang="en-US" sz="2800" b="1" dirty="0"/>
              <a:t>Know your flight number, boarding time and gate:</a:t>
            </a:r>
          </a:p>
          <a:p>
            <a:pPr marL="285750" indent="-285750">
              <a:buFontTx/>
              <a:buChar char="-"/>
            </a:pPr>
            <a:r>
              <a:rPr lang="en-US" sz="2800" dirty="0"/>
              <a:t>This information is on your itinerary which was sent by email to your email.</a:t>
            </a:r>
          </a:p>
          <a:p>
            <a:pPr marL="285750" indent="-285750">
              <a:buFontTx/>
              <a:buChar char="-"/>
            </a:pPr>
            <a:r>
              <a:rPr lang="en-US" sz="2800" dirty="0"/>
              <a:t>CONFIRM that the information is CORRECT.</a:t>
            </a:r>
          </a:p>
          <a:p>
            <a:pPr marL="285750" indent="-285750">
              <a:buFontTx/>
              <a:buChar char="-"/>
            </a:pPr>
            <a:endParaRPr lang="en-US" sz="2800" dirty="0"/>
          </a:p>
          <a:p>
            <a:pPr marL="285750" indent="-285750">
              <a:buFontTx/>
              <a:buChar char="-"/>
            </a:pPr>
            <a:r>
              <a:rPr lang="en-US" sz="2800" dirty="0"/>
              <a:t>Sometimes the gate is not assigned until you get to the airport,</a:t>
            </a:r>
          </a:p>
          <a:p>
            <a:pPr marL="742950" lvl="1" indent="-285750">
              <a:buFontTx/>
              <a:buChar char="-"/>
            </a:pPr>
            <a:r>
              <a:rPr lang="en-US" sz="2800" dirty="0"/>
              <a:t>You can look at those big screens to find your flight and gate.</a:t>
            </a:r>
          </a:p>
          <a:p>
            <a:pPr marL="742950" lvl="1" indent="-285750">
              <a:buFontTx/>
              <a:buChar char="-"/>
            </a:pPr>
            <a:r>
              <a:rPr lang="en-US" sz="2800" dirty="0"/>
              <a:t>When you find your gate, you can ask the airline employee if you are at the correct gate and can look at the gate screen that displays the flights.</a:t>
            </a:r>
          </a:p>
        </p:txBody>
      </p:sp>
    </p:spTree>
    <p:extLst>
      <p:ext uri="{BB962C8B-B14F-4D97-AF65-F5344CB8AC3E}">
        <p14:creationId xmlns:p14="http://schemas.microsoft.com/office/powerpoint/2010/main" val="393677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6842-C94E-4928-81B8-52E009DE05DC}"/>
              </a:ext>
            </a:extLst>
          </p:cNvPr>
          <p:cNvSpPr>
            <a:spLocks noGrp="1"/>
          </p:cNvSpPr>
          <p:nvPr>
            <p:ph type="title"/>
          </p:nvPr>
        </p:nvSpPr>
        <p:spPr>
          <a:xfrm>
            <a:off x="68179" y="378760"/>
            <a:ext cx="7636042" cy="857373"/>
          </a:xfrm>
        </p:spPr>
        <p:txBody>
          <a:bodyPr>
            <a:normAutofit/>
          </a:bodyPr>
          <a:lstStyle/>
          <a:p>
            <a:pPr algn="ctr"/>
            <a:r>
              <a:rPr lang="en-US" sz="4000" b="1" dirty="0">
                <a:solidFill>
                  <a:srgbClr val="8B6258"/>
                </a:solidFill>
              </a:rPr>
              <a:t>BEFORE ARRIVING AT THE AIRPORT </a:t>
            </a:r>
          </a:p>
        </p:txBody>
      </p:sp>
      <p:sp>
        <p:nvSpPr>
          <p:cNvPr id="11" name="TextBox 10">
            <a:extLst>
              <a:ext uri="{FF2B5EF4-FFF2-40B4-BE49-F238E27FC236}">
                <a16:creationId xmlns:a16="http://schemas.microsoft.com/office/drawing/2014/main" id="{BE1C9422-FC68-4E5B-B6AD-EB0838B1BB59}"/>
              </a:ext>
            </a:extLst>
          </p:cNvPr>
          <p:cNvSpPr txBox="1"/>
          <p:nvPr/>
        </p:nvSpPr>
        <p:spPr>
          <a:xfrm>
            <a:off x="721895" y="1960357"/>
            <a:ext cx="6328610"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7EB8BFE4-A11B-4EB7-A31F-8B031E5865F3}"/>
              </a:ext>
            </a:extLst>
          </p:cNvPr>
          <p:cNvSpPr txBox="1"/>
          <p:nvPr/>
        </p:nvSpPr>
        <p:spPr>
          <a:xfrm>
            <a:off x="441109" y="1236133"/>
            <a:ext cx="6890182" cy="8710077"/>
          </a:xfrm>
          <a:prstGeom prst="rect">
            <a:avLst/>
          </a:prstGeom>
          <a:noFill/>
        </p:spPr>
        <p:txBody>
          <a:bodyPr wrap="square">
            <a:spAutoFit/>
          </a:bodyPr>
          <a:lstStyle/>
          <a:p>
            <a:r>
              <a:rPr lang="en-US" sz="2800" b="1" dirty="0"/>
              <a:t>Obtaining your boarding pass: </a:t>
            </a:r>
          </a:p>
          <a:p>
            <a:endParaRPr lang="en-US" sz="2800" dirty="0"/>
          </a:p>
          <a:p>
            <a:r>
              <a:rPr lang="en-US" sz="2800" dirty="0"/>
              <a:t>Option 1: Print it and bring it to the airport with you. </a:t>
            </a:r>
          </a:p>
          <a:p>
            <a:endParaRPr lang="en-US" sz="2800" dirty="0"/>
          </a:p>
          <a:p>
            <a:r>
              <a:rPr lang="en-US" sz="2800" dirty="0"/>
              <a:t>Option 2: You are allowed to download it on your phone. (Take a screenshot of it just in case!) </a:t>
            </a:r>
          </a:p>
          <a:p>
            <a:endParaRPr lang="en-US" sz="2800" dirty="0"/>
          </a:p>
          <a:p>
            <a:r>
              <a:rPr lang="en-US" sz="2800" dirty="0"/>
              <a:t>Option 3: You can have it printed at the airline ticket counter (area where they print tickets and check your checked baggage).</a:t>
            </a:r>
          </a:p>
          <a:p>
            <a:r>
              <a:rPr lang="en-US" sz="2800" dirty="0"/>
              <a:t> </a:t>
            </a:r>
          </a:p>
          <a:p>
            <a:r>
              <a:rPr lang="en-US" sz="2800" dirty="0"/>
              <a:t>Option 4: You can print it at the airline kiosks located at the Check-In/Ticketing location for the airline</a:t>
            </a:r>
          </a:p>
          <a:p>
            <a:endParaRPr lang="en-US" sz="2800" dirty="0"/>
          </a:p>
          <a:p>
            <a:r>
              <a:rPr lang="en-US" sz="2800" dirty="0"/>
              <a:t>Option 5: Download the airline app. to access boarding pass, updates of your fight, and in-flight entertainment.</a:t>
            </a:r>
          </a:p>
        </p:txBody>
      </p:sp>
    </p:spTree>
    <p:extLst>
      <p:ext uri="{BB962C8B-B14F-4D97-AF65-F5344CB8AC3E}">
        <p14:creationId xmlns:p14="http://schemas.microsoft.com/office/powerpoint/2010/main" val="347380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6842-C94E-4928-81B8-52E009DE05DC}"/>
              </a:ext>
            </a:extLst>
          </p:cNvPr>
          <p:cNvSpPr>
            <a:spLocks noGrp="1"/>
          </p:cNvSpPr>
          <p:nvPr>
            <p:ph type="title"/>
          </p:nvPr>
        </p:nvSpPr>
        <p:spPr>
          <a:xfrm>
            <a:off x="55395" y="50808"/>
            <a:ext cx="7636042" cy="1944159"/>
          </a:xfrm>
        </p:spPr>
        <p:txBody>
          <a:bodyPr>
            <a:normAutofit/>
          </a:bodyPr>
          <a:lstStyle/>
          <a:p>
            <a:pPr algn="ctr"/>
            <a:r>
              <a:rPr lang="en-US" sz="4000" b="1" dirty="0">
                <a:solidFill>
                  <a:srgbClr val="8B6258"/>
                </a:solidFill>
              </a:rPr>
              <a:t>BEFORE ARRIVING AT THE AIRPORT:</a:t>
            </a:r>
            <a:br>
              <a:rPr lang="en-US" sz="4000" b="1" dirty="0">
                <a:solidFill>
                  <a:srgbClr val="8B6258"/>
                </a:solidFill>
              </a:rPr>
            </a:br>
            <a:r>
              <a:rPr lang="en-US" sz="4000" b="1" dirty="0">
                <a:solidFill>
                  <a:srgbClr val="8B6258"/>
                </a:solidFill>
              </a:rPr>
              <a:t>EXAMPLE BOARDING PASS </a:t>
            </a:r>
          </a:p>
        </p:txBody>
      </p:sp>
      <p:pic>
        <p:nvPicPr>
          <p:cNvPr id="3" name="Picture 2">
            <a:extLst>
              <a:ext uri="{FF2B5EF4-FFF2-40B4-BE49-F238E27FC236}">
                <a16:creationId xmlns:a16="http://schemas.microsoft.com/office/drawing/2014/main" id="{DFD1F683-51AB-E5DE-4025-F815153AC5F9}"/>
              </a:ext>
            </a:extLst>
          </p:cNvPr>
          <p:cNvPicPr>
            <a:picLocks noChangeAspect="1"/>
          </p:cNvPicPr>
          <p:nvPr/>
        </p:nvPicPr>
        <p:blipFill>
          <a:blip r:embed="rId2"/>
          <a:stretch>
            <a:fillRect/>
          </a:stretch>
        </p:blipFill>
        <p:spPr>
          <a:xfrm>
            <a:off x="80962" y="4015336"/>
            <a:ext cx="7610475" cy="3409950"/>
          </a:xfrm>
          <a:prstGeom prst="rect">
            <a:avLst/>
          </a:prstGeom>
          <a:noFill/>
          <a:ln w="38100">
            <a:noFill/>
          </a:ln>
        </p:spPr>
      </p:pic>
      <p:sp>
        <p:nvSpPr>
          <p:cNvPr id="4" name="Oval 3">
            <a:extLst>
              <a:ext uri="{FF2B5EF4-FFF2-40B4-BE49-F238E27FC236}">
                <a16:creationId xmlns:a16="http://schemas.microsoft.com/office/drawing/2014/main" id="{C6BB3473-5CBA-EB10-7348-4FC84B1271D2}"/>
              </a:ext>
            </a:extLst>
          </p:cNvPr>
          <p:cNvSpPr/>
          <p:nvPr/>
        </p:nvSpPr>
        <p:spPr>
          <a:xfrm>
            <a:off x="80962" y="4375295"/>
            <a:ext cx="1258740" cy="946298"/>
          </a:xfrm>
          <a:prstGeom prst="ellipse">
            <a:avLst/>
          </a:prstGeom>
          <a:noFill/>
          <a:ln w="38100">
            <a:solidFill>
              <a:srgbClr val="8B6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DE6485E4-23AD-32A6-5C0B-36E40992BD88}"/>
              </a:ext>
            </a:extLst>
          </p:cNvPr>
          <p:cNvCxnSpPr>
            <a:cxnSpLocks/>
          </p:cNvCxnSpPr>
          <p:nvPr/>
        </p:nvCxnSpPr>
        <p:spPr>
          <a:xfrm flipH="1">
            <a:off x="4369984" y="3031795"/>
            <a:ext cx="999458" cy="1169134"/>
          </a:xfrm>
          <a:prstGeom prst="straightConnector1">
            <a:avLst/>
          </a:prstGeom>
          <a:ln w="38100">
            <a:solidFill>
              <a:srgbClr val="8B6258"/>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B330982-63A1-9D89-762F-35AE5EAD1E23}"/>
              </a:ext>
            </a:extLst>
          </p:cNvPr>
          <p:cNvSpPr/>
          <p:nvPr/>
        </p:nvSpPr>
        <p:spPr>
          <a:xfrm>
            <a:off x="70329" y="6000310"/>
            <a:ext cx="1258740" cy="1036020"/>
          </a:xfrm>
          <a:prstGeom prst="ellipse">
            <a:avLst/>
          </a:prstGeom>
          <a:noFill/>
          <a:ln w="38100">
            <a:solidFill>
              <a:srgbClr val="8B6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66572E-EF67-C229-4F9F-7F3AB28C3DDB}"/>
              </a:ext>
            </a:extLst>
          </p:cNvPr>
          <p:cNvSpPr txBox="1"/>
          <p:nvPr/>
        </p:nvSpPr>
        <p:spPr>
          <a:xfrm>
            <a:off x="5358812" y="2700686"/>
            <a:ext cx="1977656" cy="615553"/>
          </a:xfrm>
          <a:prstGeom prst="rect">
            <a:avLst/>
          </a:prstGeom>
          <a:noFill/>
        </p:spPr>
        <p:txBody>
          <a:bodyPr wrap="square" rtlCol="0">
            <a:spAutoFit/>
          </a:bodyPr>
          <a:lstStyle/>
          <a:p>
            <a:r>
              <a:rPr lang="en-US" sz="1700" dirty="0"/>
              <a:t>Make sure your full name is correct! </a:t>
            </a:r>
          </a:p>
        </p:txBody>
      </p:sp>
      <p:sp>
        <p:nvSpPr>
          <p:cNvPr id="12" name="TextBox 11">
            <a:extLst>
              <a:ext uri="{FF2B5EF4-FFF2-40B4-BE49-F238E27FC236}">
                <a16:creationId xmlns:a16="http://schemas.microsoft.com/office/drawing/2014/main" id="{3BD1194B-CEA5-B609-B80C-BB7483BAAE76}"/>
              </a:ext>
            </a:extLst>
          </p:cNvPr>
          <p:cNvSpPr txBox="1"/>
          <p:nvPr/>
        </p:nvSpPr>
        <p:spPr>
          <a:xfrm>
            <a:off x="170120" y="7913308"/>
            <a:ext cx="2477387" cy="2185214"/>
          </a:xfrm>
          <a:prstGeom prst="rect">
            <a:avLst/>
          </a:prstGeom>
          <a:noFill/>
        </p:spPr>
        <p:txBody>
          <a:bodyPr wrap="square" rtlCol="0">
            <a:spAutoFit/>
          </a:bodyPr>
          <a:lstStyle/>
          <a:p>
            <a:r>
              <a:rPr lang="en-US" sz="1700" dirty="0"/>
              <a:t>This is also called “Boarding Group”, you will board the plane in groups. You will board with your group. Be sure to listen to the flight employee when they call out boarding groups. </a:t>
            </a:r>
          </a:p>
        </p:txBody>
      </p:sp>
      <p:cxnSp>
        <p:nvCxnSpPr>
          <p:cNvPr id="14" name="Connector: Elbow 13">
            <a:extLst>
              <a:ext uri="{FF2B5EF4-FFF2-40B4-BE49-F238E27FC236}">
                <a16:creationId xmlns:a16="http://schemas.microsoft.com/office/drawing/2014/main" id="{C6391B87-D22A-52E8-942D-CF287417215E}"/>
              </a:ext>
            </a:extLst>
          </p:cNvPr>
          <p:cNvCxnSpPr>
            <a:cxnSpLocks/>
          </p:cNvCxnSpPr>
          <p:nvPr/>
        </p:nvCxnSpPr>
        <p:spPr>
          <a:xfrm rot="10800000" flipV="1">
            <a:off x="1339703" y="3381148"/>
            <a:ext cx="1616148" cy="1456661"/>
          </a:xfrm>
          <a:prstGeom prst="bentConnector3">
            <a:avLst>
              <a:gd name="adj1" fmla="val 59211"/>
            </a:avLst>
          </a:prstGeom>
          <a:ln w="38100">
            <a:solidFill>
              <a:srgbClr val="8B6258"/>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5A117E-FA88-FD45-6629-2E1B63326FAA}"/>
              </a:ext>
            </a:extLst>
          </p:cNvPr>
          <p:cNvSpPr txBox="1"/>
          <p:nvPr/>
        </p:nvSpPr>
        <p:spPr>
          <a:xfrm>
            <a:off x="2955851" y="2200798"/>
            <a:ext cx="1616148" cy="1661993"/>
          </a:xfrm>
          <a:prstGeom prst="rect">
            <a:avLst/>
          </a:prstGeom>
          <a:noFill/>
        </p:spPr>
        <p:txBody>
          <a:bodyPr wrap="square" rtlCol="0">
            <a:spAutoFit/>
          </a:bodyPr>
          <a:lstStyle/>
          <a:p>
            <a:r>
              <a:rPr lang="en-US" sz="1700" dirty="0"/>
              <a:t>This is the location in the airport that you will need to be at to board your plane. </a:t>
            </a:r>
          </a:p>
        </p:txBody>
      </p:sp>
      <p:cxnSp>
        <p:nvCxnSpPr>
          <p:cNvPr id="19" name="Straight Arrow Connector 18">
            <a:extLst>
              <a:ext uri="{FF2B5EF4-FFF2-40B4-BE49-F238E27FC236}">
                <a16:creationId xmlns:a16="http://schemas.microsoft.com/office/drawing/2014/main" id="{EAD03A8F-49CA-5200-B6AC-75302F6734EF}"/>
              </a:ext>
            </a:extLst>
          </p:cNvPr>
          <p:cNvCxnSpPr>
            <a:cxnSpLocks/>
            <a:stCxn id="21" idx="2"/>
          </p:cNvCxnSpPr>
          <p:nvPr/>
        </p:nvCxnSpPr>
        <p:spPr>
          <a:xfrm>
            <a:off x="1158948" y="3284140"/>
            <a:ext cx="0" cy="875060"/>
          </a:xfrm>
          <a:prstGeom prst="straightConnector1">
            <a:avLst/>
          </a:prstGeom>
          <a:ln w="38100">
            <a:solidFill>
              <a:srgbClr val="8B6258"/>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4D09B6D-A62A-3D55-E31D-A871B1D480C2}"/>
              </a:ext>
            </a:extLst>
          </p:cNvPr>
          <p:cNvSpPr txBox="1"/>
          <p:nvPr/>
        </p:nvSpPr>
        <p:spPr>
          <a:xfrm>
            <a:off x="170120" y="1883757"/>
            <a:ext cx="1977656" cy="1400383"/>
          </a:xfrm>
          <a:prstGeom prst="rect">
            <a:avLst/>
          </a:prstGeom>
          <a:noFill/>
        </p:spPr>
        <p:txBody>
          <a:bodyPr wrap="square" rtlCol="0">
            <a:spAutoFit/>
          </a:bodyPr>
          <a:lstStyle/>
          <a:p>
            <a:r>
              <a:rPr lang="en-US" sz="1700" dirty="0"/>
              <a:t>This is your flight #. You want to be sure that the gate you are at also matches your flight #.</a:t>
            </a:r>
          </a:p>
        </p:txBody>
      </p:sp>
      <p:cxnSp>
        <p:nvCxnSpPr>
          <p:cNvPr id="23" name="Straight Arrow Connector 22">
            <a:extLst>
              <a:ext uri="{FF2B5EF4-FFF2-40B4-BE49-F238E27FC236}">
                <a16:creationId xmlns:a16="http://schemas.microsoft.com/office/drawing/2014/main" id="{60541929-AED7-ECAB-A9D3-20F969869973}"/>
              </a:ext>
            </a:extLst>
          </p:cNvPr>
          <p:cNvCxnSpPr>
            <a:cxnSpLocks/>
          </p:cNvCxnSpPr>
          <p:nvPr/>
        </p:nvCxnSpPr>
        <p:spPr>
          <a:xfrm>
            <a:off x="1541721" y="6117261"/>
            <a:ext cx="1414130" cy="1740341"/>
          </a:xfrm>
          <a:prstGeom prst="straightConnector1">
            <a:avLst/>
          </a:prstGeom>
          <a:ln w="38100">
            <a:solidFill>
              <a:srgbClr val="8B625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FF5DD3F-3289-5802-F6D4-67797517CF85}"/>
              </a:ext>
            </a:extLst>
          </p:cNvPr>
          <p:cNvCxnSpPr>
            <a:cxnSpLocks/>
          </p:cNvCxnSpPr>
          <p:nvPr/>
        </p:nvCxnSpPr>
        <p:spPr>
          <a:xfrm flipH="1">
            <a:off x="287078" y="7093780"/>
            <a:ext cx="263767" cy="806322"/>
          </a:xfrm>
          <a:prstGeom prst="straightConnector1">
            <a:avLst/>
          </a:prstGeom>
          <a:ln w="38100">
            <a:solidFill>
              <a:srgbClr val="8B6258"/>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A13EB74-B800-11D3-CE9A-7431CA404034}"/>
              </a:ext>
            </a:extLst>
          </p:cNvPr>
          <p:cNvSpPr txBox="1"/>
          <p:nvPr/>
        </p:nvSpPr>
        <p:spPr>
          <a:xfrm>
            <a:off x="2955851" y="7742936"/>
            <a:ext cx="4423150" cy="1923604"/>
          </a:xfrm>
          <a:prstGeom prst="rect">
            <a:avLst/>
          </a:prstGeom>
          <a:noFill/>
        </p:spPr>
        <p:txBody>
          <a:bodyPr wrap="square" rtlCol="0">
            <a:spAutoFit/>
          </a:bodyPr>
          <a:lstStyle/>
          <a:p>
            <a:r>
              <a:rPr lang="en-US" sz="1700" dirty="0"/>
              <a:t>This is the time, the airline start boarding your plane. Aim to be at your gate at least 40 minutes before this time. This will allow you to go bathroom, fill your water bottle, get some food/snack and relax.</a:t>
            </a:r>
          </a:p>
          <a:p>
            <a:r>
              <a:rPr lang="en-US" sz="1700" b="1" dirty="0">
                <a:solidFill>
                  <a:srgbClr val="FF0000"/>
                </a:solidFill>
              </a:rPr>
              <a:t>**YOU WILL NOT BE ALLOWED ON THE PLANE 15 MINUTES BEFORE THE DEPARTURE** </a:t>
            </a:r>
          </a:p>
        </p:txBody>
      </p:sp>
    </p:spTree>
    <p:extLst>
      <p:ext uri="{BB962C8B-B14F-4D97-AF65-F5344CB8AC3E}">
        <p14:creationId xmlns:p14="http://schemas.microsoft.com/office/powerpoint/2010/main" val="346717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6842-C94E-4928-81B8-52E009DE05DC}"/>
              </a:ext>
            </a:extLst>
          </p:cNvPr>
          <p:cNvSpPr>
            <a:spLocks noGrp="1"/>
          </p:cNvSpPr>
          <p:nvPr>
            <p:ph type="title"/>
          </p:nvPr>
        </p:nvSpPr>
        <p:spPr>
          <a:xfrm>
            <a:off x="68179" y="112945"/>
            <a:ext cx="7636042" cy="1395013"/>
          </a:xfrm>
        </p:spPr>
        <p:txBody>
          <a:bodyPr>
            <a:normAutofit/>
          </a:bodyPr>
          <a:lstStyle/>
          <a:p>
            <a:pPr algn="ctr"/>
            <a:r>
              <a:rPr lang="en-US" sz="4000" b="1" dirty="0">
                <a:solidFill>
                  <a:srgbClr val="8B6258"/>
                </a:solidFill>
              </a:rPr>
              <a:t>BEFORE ARRIVING AT THE AIRPORT </a:t>
            </a:r>
          </a:p>
        </p:txBody>
      </p:sp>
      <p:sp>
        <p:nvSpPr>
          <p:cNvPr id="11" name="TextBox 10">
            <a:extLst>
              <a:ext uri="{FF2B5EF4-FFF2-40B4-BE49-F238E27FC236}">
                <a16:creationId xmlns:a16="http://schemas.microsoft.com/office/drawing/2014/main" id="{BE1C9422-FC68-4E5B-B6AD-EB0838B1BB59}"/>
              </a:ext>
            </a:extLst>
          </p:cNvPr>
          <p:cNvSpPr txBox="1"/>
          <p:nvPr/>
        </p:nvSpPr>
        <p:spPr>
          <a:xfrm>
            <a:off x="721895" y="1625821"/>
            <a:ext cx="6328610" cy="7755969"/>
          </a:xfrm>
          <a:prstGeom prst="rect">
            <a:avLst/>
          </a:prstGeom>
          <a:noFill/>
        </p:spPr>
        <p:txBody>
          <a:bodyPr wrap="square" rtlCol="0">
            <a:spAutoFit/>
          </a:bodyPr>
          <a:lstStyle/>
          <a:p>
            <a:pPr marL="342900" indent="-342900">
              <a:buFont typeface="+mj-lt"/>
              <a:buAutoNum type="arabicPeriod"/>
            </a:pPr>
            <a:r>
              <a:rPr lang="en-US" sz="2400" dirty="0"/>
              <a:t>Know your travel date and time.</a:t>
            </a:r>
          </a:p>
          <a:p>
            <a:pPr marL="342900" indent="-342900">
              <a:buFont typeface="+mj-lt"/>
              <a:buAutoNum type="arabicPeriod"/>
            </a:pPr>
            <a:r>
              <a:rPr lang="en-US" sz="2400" dirty="0"/>
              <a:t>Plan to arrive at the airport between 2 – 2 ½ hours </a:t>
            </a:r>
            <a:r>
              <a:rPr lang="en-US" sz="2400" u="sng" dirty="0"/>
              <a:t>BEFORE</a:t>
            </a:r>
            <a:r>
              <a:rPr lang="en-US" sz="2400" dirty="0"/>
              <a:t> your flight time. </a:t>
            </a:r>
          </a:p>
          <a:p>
            <a:pPr marL="342900" indent="-342900">
              <a:buFont typeface="+mj-lt"/>
              <a:buAutoNum type="arabicPeriod"/>
            </a:pPr>
            <a:r>
              <a:rPr lang="en-US" sz="2400" dirty="0"/>
              <a:t>Be sure you check the baggage policies and fees so you can pack accordingly. </a:t>
            </a:r>
          </a:p>
          <a:p>
            <a:pPr marL="742950" lvl="1" indent="-285750">
              <a:buFont typeface="Arial" panose="020B0604020202020204" pitchFamily="34" charset="0"/>
              <a:buChar char="•"/>
            </a:pPr>
            <a:r>
              <a:rPr lang="en-US" sz="2400" dirty="0"/>
              <a:t>Policies and fees depend on the airline</a:t>
            </a:r>
          </a:p>
          <a:p>
            <a:pPr marL="342900" indent="-342900">
              <a:buFont typeface="+mj-lt"/>
              <a:buAutoNum type="arabicPeriod"/>
            </a:pPr>
            <a:r>
              <a:rPr lang="en-US" sz="2400" dirty="0"/>
              <a:t>You can refer to the </a:t>
            </a:r>
            <a:r>
              <a:rPr lang="en-US" sz="2400" i="1" dirty="0"/>
              <a:t>National SYP Student Packing List </a:t>
            </a:r>
            <a:r>
              <a:rPr lang="en-US" sz="2400" dirty="0"/>
              <a:t>to see what you should pack.</a:t>
            </a:r>
            <a:endParaRPr lang="en-US" sz="2400" i="1" dirty="0"/>
          </a:p>
          <a:p>
            <a:pPr marL="342900" indent="-342900">
              <a:buFont typeface="+mj-lt"/>
              <a:buAutoNum type="arabicPeriod"/>
            </a:pPr>
            <a:r>
              <a:rPr lang="en-US" sz="2400" dirty="0"/>
              <a:t>See what you can bring through the airport with you, especially through security. </a:t>
            </a:r>
          </a:p>
          <a:p>
            <a:pPr marL="742950" lvl="1" indent="-285750">
              <a:buFont typeface="Arial" panose="020B0604020202020204" pitchFamily="34" charset="0"/>
              <a:buChar char="•"/>
            </a:pPr>
            <a:r>
              <a:rPr lang="en-US" sz="2400" dirty="0"/>
              <a:t>If you plan to bring a personal time and carry-on ONLY, please pay attention to what items you can and cannot bring through security. </a:t>
            </a:r>
          </a:p>
          <a:p>
            <a:endParaRPr lang="en-US" sz="2400" dirty="0"/>
          </a:p>
          <a:p>
            <a:endParaRPr lang="en-US" sz="2400" dirty="0"/>
          </a:p>
          <a:p>
            <a:r>
              <a:rPr lang="en-US" sz="2400" dirty="0"/>
              <a:t>P.S. Children under the age of 18 y/o do not need to bring an ID to the airport. We do advise to bring just in case (i.e. school ID, Drivers License or Permit, Tribal ID, State ID).</a:t>
            </a:r>
          </a:p>
          <a:p>
            <a:endParaRPr lang="en-US" dirty="0"/>
          </a:p>
        </p:txBody>
      </p:sp>
    </p:spTree>
    <p:extLst>
      <p:ext uri="{BB962C8B-B14F-4D97-AF65-F5344CB8AC3E}">
        <p14:creationId xmlns:p14="http://schemas.microsoft.com/office/powerpoint/2010/main" val="259472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208DF4-6380-4F60-85AE-04141559819F}"/>
              </a:ext>
            </a:extLst>
          </p:cNvPr>
          <p:cNvSpPr txBox="1"/>
          <p:nvPr/>
        </p:nvSpPr>
        <p:spPr>
          <a:xfrm>
            <a:off x="400525" y="1651731"/>
            <a:ext cx="6971348" cy="5016758"/>
          </a:xfrm>
          <a:prstGeom prst="rect">
            <a:avLst/>
          </a:prstGeom>
          <a:noFill/>
        </p:spPr>
        <p:txBody>
          <a:bodyPr wrap="square" rtlCol="0">
            <a:spAutoFit/>
          </a:bodyPr>
          <a:lstStyle/>
          <a:p>
            <a:pPr algn="l"/>
            <a:r>
              <a:rPr lang="en-US" sz="2400" b="1" dirty="0"/>
              <a:t>The best and safest recommendation is you must have an I.D. </a:t>
            </a:r>
          </a:p>
          <a:p>
            <a:pPr algn="l"/>
            <a:endParaRPr lang="en-US" sz="2400" b="1" dirty="0"/>
          </a:p>
          <a:p>
            <a:pPr algn="l"/>
            <a:r>
              <a:rPr lang="en-US" sz="2400" b="1" dirty="0"/>
              <a:t>Valid ID</a:t>
            </a:r>
            <a:r>
              <a:rPr lang="en-US" sz="2400" dirty="0"/>
              <a:t>: </a:t>
            </a:r>
          </a:p>
          <a:p>
            <a:pPr algn="l"/>
            <a:r>
              <a:rPr lang="en-US" sz="2400" i="0" dirty="0">
                <a:solidFill>
                  <a:srgbClr val="111111"/>
                </a:solidFill>
                <a:effectLst/>
              </a:rPr>
              <a:t>issued by the government, and come with a photo or characteristic, making them unique and fraud proof. It is important to carry at least two forms of identification.  </a:t>
            </a:r>
            <a:endParaRPr lang="en-US" sz="2400" i="0" dirty="0">
              <a:effectLst/>
            </a:endParaRPr>
          </a:p>
          <a:p>
            <a:pPr algn="l"/>
            <a:endParaRPr lang="en-US" sz="800" b="0" i="0" dirty="0">
              <a:effectLst/>
            </a:endParaRPr>
          </a:p>
          <a:p>
            <a:pPr algn="l"/>
            <a:r>
              <a:rPr lang="en-US" sz="2400" dirty="0"/>
              <a:t>Examples: </a:t>
            </a:r>
          </a:p>
          <a:p>
            <a:pPr marL="800100" lvl="1" indent="-342900">
              <a:buFont typeface="Wingdings" panose="05000000000000000000" pitchFamily="2" charset="2"/>
              <a:buChar char="§"/>
            </a:pPr>
            <a:r>
              <a:rPr lang="en-US" sz="2400" b="0" i="0" dirty="0">
                <a:effectLst/>
              </a:rPr>
              <a:t> U.S. photo driver license or photo ID card</a:t>
            </a:r>
          </a:p>
          <a:p>
            <a:pPr marL="800100" lvl="1" indent="-342900">
              <a:buFont typeface="Wingdings" panose="05000000000000000000" pitchFamily="2" charset="2"/>
              <a:buChar char="§"/>
            </a:pPr>
            <a:r>
              <a:rPr lang="en-US" sz="2400" dirty="0"/>
              <a:t>Tribal Photo I.D.</a:t>
            </a:r>
            <a:endParaRPr lang="en-US" sz="2400" b="0" i="0" dirty="0">
              <a:effectLst/>
            </a:endParaRPr>
          </a:p>
          <a:p>
            <a:pPr marL="800100" lvl="1" indent="-342900">
              <a:buFont typeface="Wingdings" panose="05000000000000000000" pitchFamily="2" charset="2"/>
              <a:buChar char="§"/>
            </a:pPr>
            <a:r>
              <a:rPr lang="en-US" sz="2400" b="0" i="0" dirty="0">
                <a:effectLst/>
              </a:rPr>
              <a:t>An unexpired U.S. passport</a:t>
            </a:r>
          </a:p>
          <a:p>
            <a:pPr marL="800100" lvl="1" indent="-342900">
              <a:buFont typeface="Wingdings" panose="05000000000000000000" pitchFamily="2" charset="2"/>
              <a:buChar char="§"/>
            </a:pPr>
            <a:r>
              <a:rPr lang="en-US" sz="2400" b="0" i="0" dirty="0">
                <a:effectLst/>
              </a:rPr>
              <a:t>Military Identification</a:t>
            </a:r>
            <a:endParaRPr lang="en-US" dirty="0"/>
          </a:p>
        </p:txBody>
      </p:sp>
      <p:sp>
        <p:nvSpPr>
          <p:cNvPr id="4" name="Title 1">
            <a:extLst>
              <a:ext uri="{FF2B5EF4-FFF2-40B4-BE49-F238E27FC236}">
                <a16:creationId xmlns:a16="http://schemas.microsoft.com/office/drawing/2014/main" id="{B097BF58-08AE-4443-995E-2377C8A1238C}"/>
              </a:ext>
            </a:extLst>
          </p:cNvPr>
          <p:cNvSpPr txBox="1">
            <a:spLocks/>
          </p:cNvSpPr>
          <p:nvPr/>
        </p:nvSpPr>
        <p:spPr>
          <a:xfrm>
            <a:off x="0" y="143941"/>
            <a:ext cx="7772400" cy="1944159"/>
          </a:xfrm>
          <a:prstGeom prst="rect">
            <a:avLst/>
          </a:prstGeom>
        </p:spPr>
        <p:txBody>
          <a:bodyPr vert="horz" lIns="91440" tIns="45720" rIns="91440" bIns="45720" rtlCol="0" anchor="ctr">
            <a:normAutofit/>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algn="ctr"/>
            <a:r>
              <a:rPr lang="en-US" sz="4000" b="1" dirty="0">
                <a:solidFill>
                  <a:srgbClr val="8B6258"/>
                </a:solidFill>
              </a:rPr>
              <a:t>VALID ID?</a:t>
            </a:r>
          </a:p>
        </p:txBody>
      </p:sp>
      <p:pic>
        <p:nvPicPr>
          <p:cNvPr id="2" name="Picture 1">
            <a:extLst>
              <a:ext uri="{FF2B5EF4-FFF2-40B4-BE49-F238E27FC236}">
                <a16:creationId xmlns:a16="http://schemas.microsoft.com/office/drawing/2014/main" id="{716A6320-7839-10AA-38FB-C8D03C906AC8}"/>
              </a:ext>
            </a:extLst>
          </p:cNvPr>
          <p:cNvPicPr>
            <a:picLocks noChangeAspect="1"/>
          </p:cNvPicPr>
          <p:nvPr/>
        </p:nvPicPr>
        <p:blipFill rotWithShape="1">
          <a:blip r:embed="rId2"/>
          <a:srcRect l="5017" t="7566" r="4315" b="10749"/>
          <a:stretch/>
        </p:blipFill>
        <p:spPr>
          <a:xfrm>
            <a:off x="1212181" y="6684531"/>
            <a:ext cx="5348037" cy="3212134"/>
          </a:xfrm>
          <a:prstGeom prst="rect">
            <a:avLst/>
          </a:prstGeom>
          <a:ln w="38100">
            <a:solidFill>
              <a:srgbClr val="8B6258"/>
            </a:solidFill>
          </a:ln>
        </p:spPr>
      </p:pic>
    </p:spTree>
    <p:extLst>
      <p:ext uri="{BB962C8B-B14F-4D97-AF65-F5344CB8AC3E}">
        <p14:creationId xmlns:p14="http://schemas.microsoft.com/office/powerpoint/2010/main" val="179692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6842-C94E-4928-81B8-52E009DE05DC}"/>
              </a:ext>
            </a:extLst>
          </p:cNvPr>
          <p:cNvSpPr>
            <a:spLocks noGrp="1"/>
          </p:cNvSpPr>
          <p:nvPr>
            <p:ph type="title"/>
          </p:nvPr>
        </p:nvSpPr>
        <p:spPr>
          <a:xfrm>
            <a:off x="-1" y="125341"/>
            <a:ext cx="7704216" cy="1325670"/>
          </a:xfrm>
        </p:spPr>
        <p:txBody>
          <a:bodyPr>
            <a:normAutofit/>
          </a:bodyPr>
          <a:lstStyle/>
          <a:p>
            <a:pPr algn="ctr"/>
            <a:r>
              <a:rPr lang="en-US" sz="4000" b="1" dirty="0">
                <a:solidFill>
                  <a:srgbClr val="8B6258"/>
                </a:solidFill>
              </a:rPr>
              <a:t>BEFORE ARRIVING AT THE AIRPORT </a:t>
            </a:r>
          </a:p>
        </p:txBody>
      </p:sp>
      <p:sp>
        <p:nvSpPr>
          <p:cNvPr id="3" name="TextBox 2">
            <a:extLst>
              <a:ext uri="{FF2B5EF4-FFF2-40B4-BE49-F238E27FC236}">
                <a16:creationId xmlns:a16="http://schemas.microsoft.com/office/drawing/2014/main" id="{E12124D9-B0BE-4A97-9DB0-E79DF57B1898}"/>
              </a:ext>
            </a:extLst>
          </p:cNvPr>
          <p:cNvSpPr txBox="1"/>
          <p:nvPr/>
        </p:nvSpPr>
        <p:spPr>
          <a:xfrm>
            <a:off x="413555" y="1341848"/>
            <a:ext cx="6877103" cy="3416320"/>
          </a:xfrm>
          <a:prstGeom prst="rect">
            <a:avLst/>
          </a:prstGeom>
          <a:noFill/>
        </p:spPr>
        <p:txBody>
          <a:bodyPr wrap="square" rtlCol="0">
            <a:spAutoFit/>
          </a:bodyPr>
          <a:lstStyle/>
          <a:p>
            <a:r>
              <a:rPr lang="en-US" sz="2400" dirty="0"/>
              <a:t>Be sure you do not have in your personal item, carry-on or in your pockets</a:t>
            </a:r>
          </a:p>
          <a:p>
            <a:pPr marL="457200" indent="-457200">
              <a:buFont typeface="Wingdings" panose="05000000000000000000" pitchFamily="2" charset="2"/>
              <a:buChar char="§"/>
            </a:pPr>
            <a:r>
              <a:rPr lang="en-US" sz="2400" dirty="0"/>
              <a:t>Knives, Pocket Knives, Multi-tool, Nail clippers, Weapons </a:t>
            </a:r>
          </a:p>
          <a:p>
            <a:pPr marL="457200" indent="-457200">
              <a:buFont typeface="Wingdings" panose="05000000000000000000" pitchFamily="2" charset="2"/>
              <a:buChar char="§"/>
            </a:pPr>
            <a:r>
              <a:rPr lang="en-US" sz="2400" dirty="0"/>
              <a:t>Tip: If you want to bring a water bottle on the plane, be sure to empty the contents completely before going through security. Once you have made it past security, you can refill your water bottle at a water fountain.</a:t>
            </a:r>
          </a:p>
        </p:txBody>
      </p:sp>
      <p:pic>
        <p:nvPicPr>
          <p:cNvPr id="10" name="Picture 9" descr="A close up of a sign&#10;&#10;Description automatically generated">
            <a:extLst>
              <a:ext uri="{FF2B5EF4-FFF2-40B4-BE49-F238E27FC236}">
                <a16:creationId xmlns:a16="http://schemas.microsoft.com/office/drawing/2014/main" id="{C0372999-D932-49A8-A491-D91332539D69}"/>
              </a:ext>
            </a:extLst>
          </p:cNvPr>
          <p:cNvPicPr>
            <a:picLocks noChangeAspect="1"/>
          </p:cNvPicPr>
          <p:nvPr/>
        </p:nvPicPr>
        <p:blipFill rotWithShape="1">
          <a:blip r:embed="rId2">
            <a:extLst>
              <a:ext uri="{28A0092B-C50C-407E-A947-70E740481C1C}">
                <a14:useLocalDpi xmlns:a14="http://schemas.microsoft.com/office/drawing/2010/main" val="0"/>
              </a:ext>
            </a:extLst>
          </a:blip>
          <a:srcRect l="4780" t="6963" r="4780" b="6360"/>
          <a:stretch/>
        </p:blipFill>
        <p:spPr>
          <a:xfrm>
            <a:off x="928641" y="4864948"/>
            <a:ext cx="5915118" cy="4483336"/>
          </a:xfrm>
          <a:prstGeom prst="rect">
            <a:avLst/>
          </a:prstGeom>
          <a:ln w="38100">
            <a:solidFill>
              <a:srgbClr val="8B6258"/>
            </a:solidFill>
          </a:ln>
        </p:spPr>
      </p:pic>
      <p:sp>
        <p:nvSpPr>
          <p:cNvPr id="4" name="TextBox 3">
            <a:extLst>
              <a:ext uri="{FF2B5EF4-FFF2-40B4-BE49-F238E27FC236}">
                <a16:creationId xmlns:a16="http://schemas.microsoft.com/office/drawing/2014/main" id="{5F8CE253-0EEA-456C-B505-0A53F9268156}"/>
              </a:ext>
            </a:extLst>
          </p:cNvPr>
          <p:cNvSpPr txBox="1"/>
          <p:nvPr/>
        </p:nvSpPr>
        <p:spPr>
          <a:xfrm>
            <a:off x="413556" y="9348284"/>
            <a:ext cx="7046023" cy="584775"/>
          </a:xfrm>
          <a:prstGeom prst="rect">
            <a:avLst/>
          </a:prstGeom>
          <a:noFill/>
        </p:spPr>
        <p:txBody>
          <a:bodyPr wrap="square" rtlCol="0">
            <a:spAutoFit/>
          </a:bodyPr>
          <a:lstStyle/>
          <a:p>
            <a:pPr algn="ctr"/>
            <a:r>
              <a:rPr lang="en-US" sz="1600" dirty="0"/>
              <a:t>For more information about airport security &amp; what you can or cannot bring, go to:</a:t>
            </a:r>
          </a:p>
          <a:p>
            <a:pPr algn="ctr"/>
            <a:r>
              <a:rPr lang="en-US" sz="1600" dirty="0"/>
              <a:t> </a:t>
            </a:r>
            <a:r>
              <a:rPr lang="en-US" sz="1600" dirty="0">
                <a:hlinkClick r:id="rId3"/>
              </a:rPr>
              <a:t>https://www.tsa.gov/travel/security-screening/whatcanibring/all</a:t>
            </a:r>
            <a:endParaRPr lang="en-US" sz="1600" dirty="0"/>
          </a:p>
        </p:txBody>
      </p:sp>
    </p:spTree>
    <p:extLst>
      <p:ext uri="{BB962C8B-B14F-4D97-AF65-F5344CB8AC3E}">
        <p14:creationId xmlns:p14="http://schemas.microsoft.com/office/powerpoint/2010/main" val="409820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TotalTime>
  <Words>2062</Words>
  <Application>Microsoft Office PowerPoint</Application>
  <PresentationFormat>Custom</PresentationFormat>
  <Paragraphs>151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FLIGHT GUIDE:  SUMMER YOUTH PRACTICUM</vt:lpstr>
      <vt:lpstr>WHAT TO EXPECT:</vt:lpstr>
      <vt:lpstr>PowerPoint Presentation</vt:lpstr>
      <vt:lpstr>BEFORE ARRIVING AT THE AIRPORT </vt:lpstr>
      <vt:lpstr>BEFORE ARRIVING AT THE AIRPORT </vt:lpstr>
      <vt:lpstr>BEFORE ARRIVING AT THE AIRPORT: EXAMPLE BOARDING PASS </vt:lpstr>
      <vt:lpstr>BEFORE ARRIVING AT THE AIRPORT </vt:lpstr>
      <vt:lpstr>PowerPoint Presentation</vt:lpstr>
      <vt:lpstr>BEFORE ARRIVING AT THE AIRPORT </vt:lpstr>
      <vt:lpstr>WHAT TO EXPECT AT SECURITY</vt:lpstr>
      <vt:lpstr>PowerPoint Presentation</vt:lpstr>
      <vt:lpstr>CHECKED BAGGAGE</vt:lpstr>
      <vt:lpstr>CARRY ON ITEMS </vt:lpstr>
      <vt:lpstr>PowerPoint Presentation</vt:lpstr>
      <vt:lpstr>NAVIGATING TO YOUR GATE</vt:lpstr>
      <vt:lpstr>AT THE GATE</vt:lpstr>
      <vt:lpstr>LOST BAGGAGE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GUIDE:  SUMMER YOUTH PRACTICUM</dc:title>
  <dc:creator>Ashley Carlisle</dc:creator>
  <cp:lastModifiedBy>Judith McKenna</cp:lastModifiedBy>
  <cp:revision>48</cp:revision>
  <dcterms:created xsi:type="dcterms:W3CDTF">2020-01-23T22:25:54Z</dcterms:created>
  <dcterms:modified xsi:type="dcterms:W3CDTF">2023-06-29T22:08:26Z</dcterms:modified>
</cp:coreProperties>
</file>